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6"/>
  </p:notesMasterIdLst>
  <p:sldIdLst>
    <p:sldId id="256" r:id="rId2"/>
    <p:sldId id="338" r:id="rId3"/>
    <p:sldId id="261" r:id="rId4"/>
    <p:sldId id="259" r:id="rId5"/>
    <p:sldId id="262" r:id="rId6"/>
    <p:sldId id="260" r:id="rId7"/>
    <p:sldId id="282" r:id="rId8"/>
    <p:sldId id="264" r:id="rId9"/>
    <p:sldId id="283" r:id="rId10"/>
    <p:sldId id="281" r:id="rId11"/>
    <p:sldId id="265" r:id="rId12"/>
    <p:sldId id="284" r:id="rId13"/>
    <p:sldId id="266" r:id="rId14"/>
    <p:sldId id="285" r:id="rId15"/>
    <p:sldId id="267" r:id="rId16"/>
    <p:sldId id="287" r:id="rId17"/>
    <p:sldId id="268" r:id="rId18"/>
    <p:sldId id="286" r:id="rId19"/>
    <p:sldId id="271" r:id="rId20"/>
    <p:sldId id="288" r:id="rId21"/>
    <p:sldId id="269" r:id="rId22"/>
    <p:sldId id="270" r:id="rId23"/>
    <p:sldId id="272" r:id="rId24"/>
    <p:sldId id="273" r:id="rId25"/>
    <p:sldId id="289" r:id="rId26"/>
    <p:sldId id="290" r:id="rId27"/>
    <p:sldId id="291" r:id="rId28"/>
    <p:sldId id="292" r:id="rId29"/>
    <p:sldId id="275" r:id="rId30"/>
    <p:sldId id="293" r:id="rId31"/>
    <p:sldId id="274" r:id="rId32"/>
    <p:sldId id="276" r:id="rId33"/>
    <p:sldId id="277" r:id="rId34"/>
    <p:sldId id="294" r:id="rId35"/>
    <p:sldId id="278" r:id="rId36"/>
    <p:sldId id="295" r:id="rId37"/>
    <p:sldId id="279" r:id="rId38"/>
    <p:sldId id="296" r:id="rId39"/>
    <p:sldId id="280" r:id="rId40"/>
    <p:sldId id="297" r:id="rId41"/>
    <p:sldId id="298" r:id="rId42"/>
    <p:sldId id="300" r:id="rId43"/>
    <p:sldId id="318" r:id="rId44"/>
    <p:sldId id="301" r:id="rId45"/>
    <p:sldId id="302" r:id="rId46"/>
    <p:sldId id="303" r:id="rId47"/>
    <p:sldId id="319" r:id="rId48"/>
    <p:sldId id="304" r:id="rId49"/>
    <p:sldId id="305" r:id="rId50"/>
    <p:sldId id="320" r:id="rId51"/>
    <p:sldId id="306" r:id="rId52"/>
    <p:sldId id="321" r:id="rId53"/>
    <p:sldId id="307" r:id="rId54"/>
    <p:sldId id="322" r:id="rId55"/>
    <p:sldId id="308" r:id="rId56"/>
    <p:sldId id="323" r:id="rId57"/>
    <p:sldId id="316" r:id="rId58"/>
    <p:sldId id="309" r:id="rId59"/>
    <p:sldId id="324" r:id="rId60"/>
    <p:sldId id="310" r:id="rId61"/>
    <p:sldId id="325" r:id="rId62"/>
    <p:sldId id="311" r:id="rId63"/>
    <p:sldId id="326" r:id="rId64"/>
    <p:sldId id="331" r:id="rId65"/>
    <p:sldId id="332" r:id="rId66"/>
    <p:sldId id="317" r:id="rId67"/>
    <p:sldId id="313" r:id="rId68"/>
    <p:sldId id="327" r:id="rId69"/>
    <p:sldId id="312" r:id="rId70"/>
    <p:sldId id="328" r:id="rId71"/>
    <p:sldId id="335" r:id="rId72"/>
    <p:sldId id="337" r:id="rId73"/>
    <p:sldId id="314" r:id="rId74"/>
    <p:sldId id="329" r:id="rId75"/>
    <p:sldId id="334" r:id="rId76"/>
    <p:sldId id="333" r:id="rId77"/>
    <p:sldId id="315" r:id="rId78"/>
    <p:sldId id="330" r:id="rId79"/>
    <p:sldId id="339" r:id="rId80"/>
    <p:sldId id="345" r:id="rId81"/>
    <p:sldId id="340" r:id="rId82"/>
    <p:sldId id="341" r:id="rId83"/>
    <p:sldId id="372" r:id="rId84"/>
    <p:sldId id="342" r:id="rId85"/>
    <p:sldId id="343" r:id="rId86"/>
    <p:sldId id="373" r:id="rId87"/>
    <p:sldId id="399" r:id="rId88"/>
    <p:sldId id="374" r:id="rId89"/>
    <p:sldId id="400" r:id="rId90"/>
    <p:sldId id="346" r:id="rId91"/>
    <p:sldId id="347" r:id="rId92"/>
    <p:sldId id="348" r:id="rId93"/>
    <p:sldId id="375" r:id="rId94"/>
    <p:sldId id="349" r:id="rId95"/>
    <p:sldId id="350" r:id="rId96"/>
    <p:sldId id="352" r:id="rId97"/>
    <p:sldId id="351" r:id="rId98"/>
    <p:sldId id="376" r:id="rId99"/>
    <p:sldId id="353" r:id="rId100"/>
    <p:sldId id="354" r:id="rId101"/>
    <p:sldId id="377" r:id="rId102"/>
    <p:sldId id="355" r:id="rId103"/>
    <p:sldId id="356" r:id="rId104"/>
    <p:sldId id="357" r:id="rId105"/>
    <p:sldId id="358" r:id="rId106"/>
    <p:sldId id="359" r:id="rId107"/>
    <p:sldId id="360" r:id="rId108"/>
    <p:sldId id="361" r:id="rId109"/>
    <p:sldId id="362" r:id="rId110"/>
    <p:sldId id="364" r:id="rId111"/>
    <p:sldId id="365" r:id="rId112"/>
    <p:sldId id="366" r:id="rId113"/>
    <p:sldId id="378" r:id="rId114"/>
    <p:sldId id="379" r:id="rId115"/>
    <p:sldId id="367" r:id="rId116"/>
    <p:sldId id="368" r:id="rId117"/>
    <p:sldId id="383" r:id="rId118"/>
    <p:sldId id="380" r:id="rId119"/>
    <p:sldId id="381" r:id="rId120"/>
    <p:sldId id="371" r:id="rId121"/>
    <p:sldId id="369" r:id="rId122"/>
    <p:sldId id="370" r:id="rId123"/>
    <p:sldId id="384" r:id="rId124"/>
    <p:sldId id="385" r:id="rId125"/>
    <p:sldId id="386" r:id="rId126"/>
    <p:sldId id="387" r:id="rId127"/>
    <p:sldId id="388" r:id="rId128"/>
    <p:sldId id="389" r:id="rId129"/>
    <p:sldId id="390" r:id="rId130"/>
    <p:sldId id="391" r:id="rId131"/>
    <p:sldId id="392" r:id="rId132"/>
    <p:sldId id="394" r:id="rId133"/>
    <p:sldId id="395" r:id="rId134"/>
    <p:sldId id="396" r:id="rId1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754" autoAdjust="0"/>
    <p:restoredTop sz="96794" autoAdjust="0"/>
  </p:normalViewPr>
  <p:slideViewPr>
    <p:cSldViewPr snapToGrid="0" snapToObjects="1">
      <p:cViewPr>
        <p:scale>
          <a:sx n="121" d="100"/>
          <a:sy n="121" d="100"/>
        </p:scale>
        <p:origin x="640" y="19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notesMaster" Target="notesMasters/notesMaster1.xml"/><Relationship Id="rId137" Type="http://schemas.openxmlformats.org/officeDocument/2006/relationships/printerSettings" Target="printerSettings/printerSettings1.bin"/><Relationship Id="rId138" Type="http://schemas.openxmlformats.org/officeDocument/2006/relationships/presProps" Target="presProps.xml"/><Relationship Id="rId13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140" Type="http://schemas.openxmlformats.org/officeDocument/2006/relationships/theme" Target="theme/theme1.xml"/><Relationship Id="rId1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8079DE-48EA-474D-9C0B-8D2EA1DD606A}" type="datetimeFigureOut">
              <a:rPr lang="en-US" smtClean="0"/>
              <a:t>9/22/14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95C122-9A7A-4B4B-9F15-9ADE1C057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122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8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9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0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1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2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1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2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9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3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7094A03-EAF8-B344-BA34-B2855B69C1F6}" type="slidenum">
              <a:rPr lang="en-US" sz="1200" b="0"/>
              <a:pPr/>
              <a:t>4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064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980198C-D5B8-6847-8CB2-80F079EB1D2E}" type="slidenum">
              <a:rPr lang="en-US" sz="1200" b="0"/>
              <a:pPr/>
              <a:t>22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269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3081B47-F37B-5D45-8672-AB9741080885}" type="slidenum">
              <a:rPr lang="en-US" sz="1200" b="0"/>
              <a:pPr/>
              <a:t>24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902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290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6EF52F19-83FB-C046-8CE2-874A9D8A7DC8}" type="slidenum">
              <a:rPr lang="en-US" sz="1200" b="0"/>
              <a:pPr/>
              <a:t>33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331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6E88457-17BB-124D-8281-F0148951217A}" type="slidenum">
              <a:rPr lang="en-US" sz="1200" b="0"/>
              <a:pPr/>
              <a:t>35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517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351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B4F6360-8519-7B48-A7B3-A246D9FE8BC2}" type="slidenum">
              <a:rPr lang="en-US" sz="1200" b="0"/>
              <a:pPr/>
              <a:t>37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72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372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9CE010E-3903-4B43-8073-F4E715C8D398}" type="slidenum">
              <a:rPr lang="en-US" sz="1200" b="0"/>
              <a:pPr/>
              <a:t>39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107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310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EA32B56-C733-FD44-820A-19EFE9B4D1D0}" type="slidenum">
              <a:rPr lang="en-US" sz="1200" b="0"/>
              <a:pPr/>
              <a:t>42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414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341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7AD1ADF-8E48-3949-9DC4-A8C5AF030641}" type="slidenum">
              <a:rPr lang="en-US" sz="1200" b="0"/>
              <a:pPr/>
              <a:t>44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82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382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14CBA7C-6842-6149-BD50-8893404EC2AB}" type="slidenum">
              <a:rPr lang="en-US" sz="1200" b="0"/>
              <a:pPr/>
              <a:t>45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413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F6E7E3E-4169-A648-90F7-001AF1B629F3}" type="slidenum">
              <a:rPr lang="en-US" sz="1200" b="0"/>
              <a:pPr/>
              <a:t>48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105AE78-9BFF-1649-BA03-7ECFC6C4AF80}" type="slidenum">
              <a:rPr lang="en-US" sz="1200" b="0"/>
              <a:pPr/>
              <a:t>6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433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92CC33C-C615-1843-AB79-8C27126F9541}" type="slidenum">
              <a:rPr lang="en-US" sz="1200" b="0"/>
              <a:pPr/>
              <a:t>49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474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C6982A6-0B42-3044-9721-2FE7614BEC40}" type="slidenum">
              <a:rPr lang="en-US" sz="1200" b="0"/>
              <a:pPr/>
              <a:t>51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0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536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1CCA6905-288F-A34B-8704-696ACE3341C0}" type="slidenum">
              <a:rPr lang="en-US" sz="1200" b="0"/>
              <a:pPr/>
              <a:t>53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576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85D7378-203B-924D-A68A-3510DCD81D8C}" type="slidenum">
              <a:rPr lang="en-US" sz="1200" b="0"/>
              <a:pPr/>
              <a:t>55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51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751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981F015-C427-724B-81B3-8502C6449097}" type="slidenum">
              <a:rPr lang="en-US" sz="1200" b="0"/>
              <a:pPr/>
              <a:t>58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81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781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149A51C-4FBE-3A41-A697-EB44FBA7025F}" type="slidenum">
              <a:rPr lang="en-US" sz="1200" b="0"/>
              <a:pPr/>
              <a:t>60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843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5AD42E7-DE68-8B48-9EDE-D3C40ACB8909}" type="slidenum">
              <a:rPr lang="en-US" sz="1200" b="0"/>
              <a:pPr/>
              <a:t>62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865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986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CCF6076-EFA4-E142-ABF2-A5C48B78E7AA}" type="slidenum">
              <a:rPr lang="en-US" sz="1200" b="0"/>
              <a:pPr/>
              <a:t>64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73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273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7E18908-AE81-9E49-9F65-B289659AF49C}" type="slidenum">
              <a:rPr lang="en-US" sz="1200" b="0"/>
              <a:pPr/>
              <a:t>67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93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293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D611F02C-293C-DB4A-BE0B-D5AD7E5A0845}" type="slidenum">
              <a:rPr lang="en-US" sz="1200" b="0"/>
              <a:pPr/>
              <a:t>69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481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1CB1041-F25D-8E49-899A-AA73E4DB7474}" type="slidenum">
              <a:rPr lang="en-US" sz="1200" b="0"/>
              <a:pPr/>
              <a:t>8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678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467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E5F43D8-C150-3B44-8861-8D902A2803E6}" type="slidenum">
              <a:rPr lang="en-US" sz="1200" b="0"/>
              <a:pPr/>
              <a:t>71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371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437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466DAB5-DBA7-A641-9709-3178644B31C1}" type="slidenum">
              <a:rPr lang="en-US" sz="1200" b="0"/>
              <a:pPr/>
              <a:t>72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6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757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375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4453AC4-BFD7-2B42-BA78-AFB996B1D261}" type="slidenum">
              <a:rPr lang="en-US" sz="1200" b="0"/>
              <a:pPr/>
              <a:t>73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19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519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FA0961D-F83B-F24E-912D-FB9EE65E61FA}" type="slidenum">
              <a:rPr lang="en-US" sz="1200" b="0"/>
              <a:pPr/>
              <a:t>75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371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437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1CE8CFC-0E65-164B-9C65-1488CC04A92D}" type="slidenum">
              <a:rPr lang="en-US" sz="1200" b="0"/>
              <a:pPr/>
              <a:t>77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9B4C674-D7CD-9046-858B-3C39E8957FA0}" type="slidenum">
              <a:rPr lang="en-US" sz="1200" b="0"/>
              <a:pPr/>
              <a:t>81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686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3822F70-BC7C-6045-BE4F-602D9B878715}" type="slidenum">
              <a:rPr lang="en-US" sz="1200" b="0"/>
              <a:pPr/>
              <a:t>82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706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60C45C42-E075-5B47-80F0-F01D5F8D7D3C}" type="slidenum">
              <a:rPr lang="en-US" sz="1200" b="0"/>
              <a:pPr/>
              <a:t>84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727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0E360A4-B52C-724C-A157-DEF4087939AA}" type="slidenum">
              <a:rPr lang="en-US" sz="1200" b="0"/>
              <a:pPr/>
              <a:t>85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747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31F9846-7F96-5543-89D9-537B1826CB3E}" type="slidenum">
              <a:rPr lang="en-US" sz="1200" b="0"/>
              <a:pPr/>
              <a:t>87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542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452A0D1-8BFE-4947-AB13-D37C07337541}" type="slidenum">
              <a:rPr lang="en-US" sz="1200" b="0"/>
              <a:pPr/>
              <a:t>11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993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805E885-5E36-F04B-9E7C-AA884F973B6B}" type="slidenum">
              <a:rPr lang="en-US" sz="1200" b="0"/>
              <a:pPr/>
              <a:t>90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024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CEE7A13-54D0-614D-9D4F-D97B20836CDD}" type="slidenum">
              <a:rPr lang="en-US" sz="1200" b="0"/>
              <a:pPr/>
              <a:t>92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044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90492C9-5503-8D40-A8C6-38989F516513}" type="slidenum">
              <a:rPr lang="en-US" sz="1200" b="0"/>
              <a:pPr/>
              <a:t>94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064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5E48555-5033-BF4B-B7F0-C386C7A7349B}" type="slidenum">
              <a:rPr lang="en-US" sz="1200" b="0"/>
              <a:pPr/>
              <a:t>95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3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167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1AF7F1EA-7ACC-3A4B-A6A1-2C8D55ECAE7F}" type="slidenum">
              <a:rPr lang="en-US" sz="1200" b="0"/>
              <a:pPr/>
              <a:t>97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433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6FF44CED-5173-0845-9502-2BE86E16EDD6}" type="slidenum">
              <a:rPr lang="en-US" sz="1200" b="0"/>
              <a:pPr/>
              <a:t>100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64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46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1945F3DB-CE52-6F4D-A4C1-70FEB35A3760}" type="slidenum">
              <a:rPr lang="en-US" sz="1200" b="0"/>
              <a:pPr/>
              <a:t>103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484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6884261-A0D3-2247-9BE3-BEFCFDF129E6}" type="slidenum">
              <a:rPr lang="en-US" sz="1200" b="0"/>
              <a:pPr/>
              <a:t>104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05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505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FEC0B28-DDA0-4045-ACC9-D80B8ABC9D57}" type="slidenum">
              <a:rPr lang="en-US" sz="1200" b="0"/>
              <a:pPr/>
              <a:t>105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0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536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1F247413-5B90-0A40-B09B-0C9B71F581B4}" type="slidenum">
              <a:rPr lang="en-US" sz="1200" b="0"/>
              <a:pPr/>
              <a:t>107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A0B1B5F-543B-924D-9FC7-2F2BE1592247}" type="slidenum">
              <a:rPr lang="en-US" sz="1200" b="0"/>
              <a:pPr/>
              <a:t>13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565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556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C3251AA-9C58-B542-87A9-156409717F47}" type="slidenum">
              <a:rPr lang="en-US" sz="1200" b="0"/>
              <a:pPr/>
              <a:t>108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576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ABFB1E1-1F3F-164E-8F51-ADA0C4480CB6}" type="slidenum">
              <a:rPr lang="en-US" sz="1200" b="0"/>
              <a:pPr/>
              <a:t>109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179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617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EFB1D15-DC80-6043-B866-0338849141E0}" type="slidenum">
              <a:rPr lang="en-US" sz="1200" b="0"/>
              <a:pPr/>
              <a:t>110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638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DD7F92F-4021-7647-981F-56B02932F893}" type="slidenum">
              <a:rPr lang="en-US" sz="1200" b="0"/>
              <a:pPr/>
              <a:t>111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589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658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98BFE37E-A425-EA4F-8DDE-4BE281FC8D0D}" type="slidenum">
              <a:rPr lang="en-US" sz="1200" b="0"/>
              <a:pPr/>
              <a:t>112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793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679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D64CBD58-0733-4B47-893F-6BD8C20F0216}" type="slidenum">
              <a:rPr lang="en-US" sz="1200" b="0"/>
              <a:pPr/>
              <a:t>115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998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699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D4230B8-0E26-8547-8C0D-45AD35BC0C41}" type="slidenum">
              <a:rPr lang="en-US" sz="1200" b="0"/>
              <a:pPr/>
              <a:t>116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142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314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CA90CB2-442A-304C-94A2-6617E907BEF5}" type="slidenum">
              <a:rPr lang="en-US" sz="1200" b="0"/>
              <a:pPr/>
              <a:t>121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347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334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91AA4726-9E86-BF44-8DF0-80F146287C03}" type="slidenum">
              <a:rPr lang="en-US" sz="1200" b="0"/>
              <a:pPr/>
              <a:t>122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2AE59BA-1734-D147-8D8D-2C7AF8825C0B}" type="slidenum">
              <a:rPr lang="en-US" sz="1200" b="0"/>
              <a:pPr/>
              <a:t>126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583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EB5D784-0AA4-5043-AAFE-3A29D653ACD0}" type="slidenum">
              <a:rPr lang="en-US" sz="1200" b="0"/>
              <a:pPr/>
              <a:t>15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09941FD-9A69-3647-94FD-4E5166DA2657}" type="slidenum">
              <a:rPr lang="en-US" sz="1200" b="0"/>
              <a:pPr/>
              <a:t>129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839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0E38545-1821-C842-8640-6652B396AD42}" type="slidenum">
              <a:rPr lang="en-US" sz="1200" b="0"/>
              <a:pPr/>
              <a:t>131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870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F5C43D2-D8E9-174E-B728-273FB25D65F6}" type="slidenum">
              <a:rPr lang="en-US" sz="1200" b="0"/>
              <a:pPr/>
              <a:t>132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890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DE8DAA76-1112-7542-B204-138BE733EA8A}" type="slidenum">
              <a:rPr lang="en-US" sz="1200" b="0"/>
              <a:pPr/>
              <a:t>133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911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D3B3AE27-A4F2-3141-9947-48FFAD30DE2D}" type="slidenum">
              <a:rPr lang="en-US" sz="1200" b="0"/>
              <a:pPr/>
              <a:t>134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604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D70B78B7-594C-AA4F-89F4-0B42A6A913EA}" type="slidenum">
              <a:rPr lang="en-US" sz="1200" b="0"/>
              <a:pPr/>
              <a:t>17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993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E8140FB-44D7-B84D-ABFB-267BBBB5CE71}" type="slidenum">
              <a:rPr lang="en-US" sz="1200" b="0"/>
              <a:pPr/>
              <a:t>19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044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7B19C00-57C3-8F4E-A603-CDBEA3347D89}" type="slidenum">
              <a:rPr lang="en-US" sz="1200" b="0"/>
              <a:pPr/>
              <a:t>21</a:t>
            </a:fld>
            <a:endParaRPr lang="en-US" sz="1200" b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AEBC9-547D-8D45-83A0-54A1371A818D}" type="datetimeFigureOut">
              <a:rPr lang="en-US" smtClean="0"/>
              <a:t>9/22/14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E86D3-4DF1-7143-AE4C-FFC6BF0DD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796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AEBC9-547D-8D45-83A0-54A1371A818D}" type="datetimeFigureOut">
              <a:rPr lang="en-US" smtClean="0"/>
              <a:t>9/22/14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E86D3-4DF1-7143-AE4C-FFC6BF0DD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000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AEBC9-547D-8D45-83A0-54A1371A818D}" type="datetimeFigureOut">
              <a:rPr lang="en-US" smtClean="0"/>
              <a:t>9/22/14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E86D3-4DF1-7143-AE4C-FFC6BF0DD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1025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E11CB3-7CE1-8D44-A5E3-3A2ED84A5B9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381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AEBC9-547D-8D45-83A0-54A1371A818D}" type="datetimeFigureOut">
              <a:rPr lang="en-US" smtClean="0"/>
              <a:t>9/22/14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E86D3-4DF1-7143-AE4C-FFC6BF0DD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54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AEBC9-547D-8D45-83A0-54A1371A818D}" type="datetimeFigureOut">
              <a:rPr lang="en-US" smtClean="0"/>
              <a:t>9/22/14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E86D3-4DF1-7143-AE4C-FFC6BF0DD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481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AEBC9-547D-8D45-83A0-54A1371A818D}" type="datetimeFigureOut">
              <a:rPr lang="en-US" smtClean="0"/>
              <a:t>9/22/14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E86D3-4DF1-7143-AE4C-FFC6BF0DD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786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AEBC9-547D-8D45-83A0-54A1371A818D}" type="datetimeFigureOut">
              <a:rPr lang="en-US" smtClean="0"/>
              <a:t>9/22/14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E86D3-4DF1-7143-AE4C-FFC6BF0DD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165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AEBC9-547D-8D45-83A0-54A1371A818D}" type="datetimeFigureOut">
              <a:rPr lang="en-US" smtClean="0"/>
              <a:t>9/22/14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E86D3-4DF1-7143-AE4C-FFC6BF0DD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483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AEBC9-547D-8D45-83A0-54A1371A818D}" type="datetimeFigureOut">
              <a:rPr lang="en-US" smtClean="0"/>
              <a:t>9/22/14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E86D3-4DF1-7143-AE4C-FFC6BF0DD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771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AEBC9-547D-8D45-83A0-54A1371A818D}" type="datetimeFigureOut">
              <a:rPr lang="en-US" smtClean="0"/>
              <a:t>9/22/14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E86D3-4DF1-7143-AE4C-FFC6BF0DD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914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AEBC9-547D-8D45-83A0-54A1371A818D}" type="datetimeFigureOut">
              <a:rPr lang="en-US" smtClean="0"/>
              <a:t>9/22/14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E86D3-4DF1-7143-AE4C-FFC6BF0DD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983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2AEBC9-547D-8D45-83A0-54A1371A818D}" type="datetimeFigureOut">
              <a:rPr lang="en-US" smtClean="0"/>
              <a:t>9/22/14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E86D3-4DF1-7143-AE4C-FFC6BF0DD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781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82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4" Type="http://schemas.openxmlformats.org/officeDocument/2006/relationships/image" Target="../media/image180.jpeg"/><Relationship Id="rId5" Type="http://schemas.openxmlformats.org/officeDocument/2006/relationships/image" Target="../media/image212.png"/><Relationship Id="rId6" Type="http://schemas.openxmlformats.org/officeDocument/2006/relationships/image" Target="../media/image213.jpeg"/><Relationship Id="rId7" Type="http://schemas.openxmlformats.org/officeDocument/2006/relationships/image" Target="../media/image214.jpeg"/><Relationship Id="rId8" Type="http://schemas.openxmlformats.org/officeDocument/2006/relationships/image" Target="../media/image215.jpeg"/><Relationship Id="rId9" Type="http://schemas.openxmlformats.org/officeDocument/2006/relationships/image" Target="../media/image216.jpeg"/><Relationship Id="rId10" Type="http://schemas.openxmlformats.org/officeDocument/2006/relationships/image" Target="../media/image217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0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8.jpe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87.jpe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219.jpe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88.jpe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jpe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98.jpe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99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eg"/><Relationship Id="rId4" Type="http://schemas.openxmlformats.org/officeDocument/2006/relationships/image" Target="../media/image221.jpeg"/><Relationship Id="rId5" Type="http://schemas.openxmlformats.org/officeDocument/2006/relationships/image" Target="../media/image22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e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223.jpe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224.jpe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111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4" Type="http://schemas.openxmlformats.org/officeDocument/2006/relationships/image" Target="../media/image109.jpeg"/><Relationship Id="rId5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7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4" Type="http://schemas.openxmlformats.org/officeDocument/2006/relationships/image" Target="../media/image113.png"/><Relationship Id="rId5" Type="http://schemas.openxmlformats.org/officeDocument/2006/relationships/image" Target="../media/image114.png"/><Relationship Id="rId6" Type="http://schemas.openxmlformats.org/officeDocument/2006/relationships/image" Target="../media/image115.jpeg"/><Relationship Id="rId7" Type="http://schemas.openxmlformats.org/officeDocument/2006/relationships/image" Target="../media/image116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2.pn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225.jpe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117.jpe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eg"/><Relationship Id="rId4" Type="http://schemas.openxmlformats.org/officeDocument/2006/relationships/image" Target="../media/image228.jpeg"/><Relationship Id="rId5" Type="http://schemas.openxmlformats.org/officeDocument/2006/relationships/image" Target="../media/image229.jpeg"/><Relationship Id="rId6" Type="http://schemas.openxmlformats.org/officeDocument/2006/relationships/image" Target="../media/image23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6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jpeg"/><Relationship Id="rId4" Type="http://schemas.openxmlformats.org/officeDocument/2006/relationships/image" Target="../media/image23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15.jpeg"/><Relationship Id="rId7" Type="http://schemas.openxmlformats.org/officeDocument/2006/relationships/hyperlink" Target="http://mandarb.net/virtual_gallery/media/sculptures/painted/kouros_painted.jpg" TargetMode="External"/><Relationship Id="rId8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234.jpe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235.jpe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jpeg"/><Relationship Id="rId4" Type="http://schemas.openxmlformats.org/officeDocument/2006/relationships/image" Target="../media/image238.jpeg"/><Relationship Id="rId5" Type="http://schemas.openxmlformats.org/officeDocument/2006/relationships/image" Target="../media/image239.jpeg"/><Relationship Id="rId6" Type="http://schemas.openxmlformats.org/officeDocument/2006/relationships/image" Target="../media/image24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6.jpeg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241.jpe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2.jpeg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24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jpe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jpeg"/><Relationship Id="rId4" Type="http://schemas.openxmlformats.org/officeDocument/2006/relationships/image" Target="../media/image24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246.jpe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jpeg"/><Relationship Id="rId4" Type="http://schemas.openxmlformats.org/officeDocument/2006/relationships/image" Target="../media/image24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24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png"/><Relationship Id="rId5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6" Type="http://schemas.openxmlformats.org/officeDocument/2006/relationships/image" Target="../media/image27.jpeg"/><Relationship Id="rId7" Type="http://schemas.openxmlformats.org/officeDocument/2006/relationships/image" Target="file://localhost/http/::www.artres.com:LowRes2:TR3:F:W:L:Y:ART38802.jpg" TargetMode="External"/><Relationship Id="rId8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6.jpeg"/><Relationship Id="rId12" Type="http://schemas.openxmlformats.org/officeDocument/2006/relationships/image" Target="../media/image37.jpeg"/><Relationship Id="rId13" Type="http://schemas.openxmlformats.org/officeDocument/2006/relationships/image" Target="../media/image38.jpeg"/><Relationship Id="rId14" Type="http://schemas.openxmlformats.org/officeDocument/2006/relationships/hyperlink" Target="http://mandarb.net/virtual_gallery/media/sculptures/painted/kore_painted.jpg" TargetMode="External"/><Relationship Id="rId15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hyperlink" Target="images/S0036342.jpg" TargetMode="External"/><Relationship Id="rId4" Type="http://schemas.openxmlformats.org/officeDocument/2006/relationships/image" Target="../media/image31.jpeg"/><Relationship Id="rId5" Type="http://schemas.openxmlformats.org/officeDocument/2006/relationships/image" Target="../media/image32.jpeg"/><Relationship Id="rId6" Type="http://schemas.openxmlformats.org/officeDocument/2006/relationships/image" Target="file://localhost/http/::www.artres.com:LowRes2:TR3:F:W:G:0:ART22970.jpg" TargetMode="External"/><Relationship Id="rId7" Type="http://schemas.openxmlformats.org/officeDocument/2006/relationships/image" Target="../media/image33.jpeg"/><Relationship Id="rId8" Type="http://schemas.openxmlformats.org/officeDocument/2006/relationships/image" Target="file://localhost/http/::www.artres.com:LowRes2:TR3:F:W:Z:E:ART46409.jpg" TargetMode="External"/><Relationship Id="rId9" Type="http://schemas.openxmlformats.org/officeDocument/2006/relationships/image" Target="../media/image34.jpeg"/><Relationship Id="rId10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5" Type="http://schemas.openxmlformats.org/officeDocument/2006/relationships/image" Target="../media/image44.jpeg"/><Relationship Id="rId6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academic.reed.edu/humanities/110Tech/BodyLanguage/images/largest/kritiosboy2.jpg" TargetMode="External"/><Relationship Id="rId4" Type="http://schemas.openxmlformats.org/officeDocument/2006/relationships/image" Target="../media/image50.jpeg"/><Relationship Id="rId5" Type="http://schemas.openxmlformats.org/officeDocument/2006/relationships/image" Target="../media/image51.jpeg"/><Relationship Id="rId6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jpeg"/><Relationship Id="rId5" Type="http://schemas.openxmlformats.org/officeDocument/2006/relationships/image" Target="../media/image60.jpeg"/><Relationship Id="rId6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4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E:%5CArt%20History%5CReviews%5Cimages%5CAACCVFW0.jpg" TargetMode="External"/><Relationship Id="rId4" Type="http://schemas.openxmlformats.org/officeDocument/2006/relationships/image" Target="../media/image73.jpeg"/><Relationship Id="rId5" Type="http://schemas.openxmlformats.org/officeDocument/2006/relationships/image" Target="../media/image74.jpeg"/><Relationship Id="rId6" Type="http://schemas.openxmlformats.org/officeDocument/2006/relationships/image" Target="../media/image75.jpeg"/><Relationship Id="rId7" Type="http://schemas.openxmlformats.org/officeDocument/2006/relationships/image" Target="../media/image76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2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4" Type="http://schemas.openxmlformats.org/officeDocument/2006/relationships/image" Target="../media/image80.jpeg"/><Relationship Id="rId5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4" Type="http://schemas.openxmlformats.org/officeDocument/2006/relationships/image" Target="../media/image85.jpeg"/><Relationship Id="rId5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7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8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4" Type="http://schemas.openxmlformats.org/officeDocument/2006/relationships/hyperlink" Target="http://mandarb.net/virtual_gallery/media/sculptures/painted/metope_painted.jpg" TargetMode="External"/><Relationship Id="rId5" Type="http://schemas.openxmlformats.org/officeDocument/2006/relationships/image" Target="../media/image92.jpeg"/><Relationship Id="rId6" Type="http://schemas.openxmlformats.org/officeDocument/2006/relationships/hyperlink" Target="http://www.sacred-destinations.com/greece/parthenon-pictures/slides/west-metopes-wc-cc-thermos.htm" TargetMode="External"/><Relationship Id="rId7" Type="http://schemas.openxmlformats.org/officeDocument/2006/relationships/image" Target="../media/image93.jpeg"/><Relationship Id="rId8" Type="http://schemas.openxmlformats.org/officeDocument/2006/relationships/image" Target="../media/image94.jpeg"/><Relationship Id="rId9" Type="http://schemas.openxmlformats.org/officeDocument/2006/relationships/image" Target="../media/image95.jpeg"/><Relationship Id="rId10" Type="http://schemas.openxmlformats.org/officeDocument/2006/relationships/image" Target="../media/image96.jpeg"/><Relationship Id="rId11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0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8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9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4" Type="http://schemas.openxmlformats.org/officeDocument/2006/relationships/image" Target="../media/image102.jpeg"/><Relationship Id="rId5" Type="http://schemas.openxmlformats.org/officeDocument/2006/relationships/image" Target="../media/image103.jpeg"/><Relationship Id="rId6" Type="http://schemas.openxmlformats.org/officeDocument/2006/relationships/image" Target="../media/image104.jpeg"/><Relationship Id="rId7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0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0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4" Type="http://schemas.openxmlformats.org/officeDocument/2006/relationships/image" Target="../media/image109.jpeg"/><Relationship Id="rId5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7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1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4" Type="http://schemas.openxmlformats.org/officeDocument/2006/relationships/image" Target="../media/image113.png"/><Relationship Id="rId5" Type="http://schemas.openxmlformats.org/officeDocument/2006/relationships/image" Target="../media/image114.png"/><Relationship Id="rId6" Type="http://schemas.openxmlformats.org/officeDocument/2006/relationships/image" Target="../media/image115.jpeg"/><Relationship Id="rId7" Type="http://schemas.openxmlformats.org/officeDocument/2006/relationships/image" Target="../media/image116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2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1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4" Type="http://schemas.openxmlformats.org/officeDocument/2006/relationships/image" Target="../media/image120.jpeg"/><Relationship Id="rId5" Type="http://schemas.openxmlformats.org/officeDocument/2006/relationships/hyperlink" Target="http://dl.ccc.cccd.edu/classes/internet/art100/imageindex.htm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8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2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4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2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4" Type="http://schemas.openxmlformats.org/officeDocument/2006/relationships/image" Target="../media/image128.jpeg"/><Relationship Id="rId5" Type="http://schemas.openxmlformats.org/officeDocument/2006/relationships/image" Target="../media/image12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6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30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4" Type="http://schemas.openxmlformats.org/officeDocument/2006/relationships/hyperlink" Target="http://faculty.cva.edu/Stout/Egyptian/Egyptian.html" TargetMode="External"/><Relationship Id="rId5" Type="http://schemas.openxmlformats.org/officeDocument/2006/relationships/image" Target="../media/image133.jpeg"/><Relationship Id="rId6" Type="http://schemas.openxmlformats.org/officeDocument/2006/relationships/image" Target="../media/image13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1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35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4" Type="http://schemas.openxmlformats.org/officeDocument/2006/relationships/image" Target="../media/image138.jpeg"/><Relationship Id="rId5" Type="http://schemas.openxmlformats.org/officeDocument/2006/relationships/image" Target="../media/image13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6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40.jpeg"/></Relationships>
</file>

<file path=ppt/slides/_rels/slide6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7.jpeg"/><Relationship Id="rId12" Type="http://schemas.openxmlformats.org/officeDocument/2006/relationships/image" Target="../media/image14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1.jpeg"/><Relationship Id="rId3" Type="http://schemas.openxmlformats.org/officeDocument/2006/relationships/image" Target="../media/image142.jpeg"/><Relationship Id="rId4" Type="http://schemas.openxmlformats.org/officeDocument/2006/relationships/image" Target="../media/image143.jpeg"/><Relationship Id="rId5" Type="http://schemas.openxmlformats.org/officeDocument/2006/relationships/image" Target="../media/image144.jpeg"/><Relationship Id="rId6" Type="http://schemas.openxmlformats.org/officeDocument/2006/relationships/hyperlink" Target="http://mandarb.net/virtual_gallery/media/sculptures/painted/gaul_head_painted.jpg" TargetMode="External"/><Relationship Id="rId7" Type="http://schemas.openxmlformats.org/officeDocument/2006/relationships/image" Target="../media/image145.jpeg"/><Relationship Id="rId8" Type="http://schemas.openxmlformats.org/officeDocument/2006/relationships/hyperlink" Target="http://mandarb.net/virtual_gallery/media/sculptures/originals/gaul_head_original.jpg" TargetMode="External"/><Relationship Id="rId9" Type="http://schemas.openxmlformats.org/officeDocument/2006/relationships/image" Target="../media/image146.jpeg"/><Relationship Id="rId10" Type="http://schemas.openxmlformats.org/officeDocument/2006/relationships/hyperlink" Target="http://mandarb.net/virtual_gallery/media/sculptures/originals/gaul_left_original.jpg" TargetMode="Externa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4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4" Type="http://schemas.openxmlformats.org/officeDocument/2006/relationships/image" Target="../media/image152.jpeg"/><Relationship Id="rId5" Type="http://schemas.openxmlformats.org/officeDocument/2006/relationships/image" Target="../media/image153.jpeg"/><Relationship Id="rId6" Type="http://schemas.openxmlformats.org/officeDocument/2006/relationships/image" Target="../media/image154.jpeg"/><Relationship Id="rId7" Type="http://schemas.openxmlformats.org/officeDocument/2006/relationships/hyperlink" Target="http://www.angelfire.com/art2/daniellelenhard/europe_2003/index.album?i=5" TargetMode="External"/><Relationship Id="rId8" Type="http://schemas.openxmlformats.org/officeDocument/2006/relationships/image" Target="../media/image155.jpeg"/><Relationship Id="rId9" Type="http://schemas.openxmlformats.org/officeDocument/2006/relationships/image" Target="../media/image15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0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57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58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59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4" Type="http://schemas.openxmlformats.org/officeDocument/2006/relationships/image" Target="../media/image162.jpeg"/><Relationship Id="rId5" Type="http://schemas.openxmlformats.org/officeDocument/2006/relationships/image" Target="../media/image163.jpeg"/><Relationship Id="rId6" Type="http://schemas.openxmlformats.org/officeDocument/2006/relationships/image" Target="../media/image164.jpeg"/><Relationship Id="rId7" Type="http://schemas.openxmlformats.org/officeDocument/2006/relationships/image" Target="../media/image165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0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66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4" Type="http://schemas.openxmlformats.org/officeDocument/2006/relationships/image" Target="../media/image169.png"/><Relationship Id="rId5" Type="http://schemas.openxmlformats.org/officeDocument/2006/relationships/image" Target="../media/image170.png"/><Relationship Id="rId6" Type="http://schemas.openxmlformats.org/officeDocument/2006/relationships/image" Target="../media/image171.png"/><Relationship Id="rId7" Type="http://schemas.openxmlformats.org/officeDocument/2006/relationships/image" Target="../media/image17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7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73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4" Type="http://schemas.openxmlformats.org/officeDocument/2006/relationships/image" Target="../media/image17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4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77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78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http/::www.artres.com:LowRes2:TR3:F:W:3:H:ART38672.jpg" TargetMode="External"/><Relationship Id="rId4" Type="http://schemas.openxmlformats.org/officeDocument/2006/relationships/image" Target="../media/image180.jpeg"/><Relationship Id="rId5" Type="http://schemas.openxmlformats.org/officeDocument/2006/relationships/image" Target="../media/image181.jpeg"/><Relationship Id="rId6" Type="http://schemas.openxmlformats.org/officeDocument/2006/relationships/image" Target="file://localhost/http/::www.artres.com:LowRes2:TR3:S:A:P:8:ART38667.jpg" TargetMode="External"/><Relationship Id="rId7" Type="http://schemas.openxmlformats.org/officeDocument/2006/relationships/image" Target="../media/image182.jpeg"/><Relationship Id="rId8" Type="http://schemas.openxmlformats.org/officeDocument/2006/relationships/image" Target="file://localhost/http/::www.artres.com:LowRes2:TR3:F:W:3:H:ART38834.jpg" TargetMode="External"/><Relationship Id="rId9" Type="http://schemas.openxmlformats.org/officeDocument/2006/relationships/image" Target="../media/image183.png"/><Relationship Id="rId10" Type="http://schemas.openxmlformats.org/officeDocument/2006/relationships/image" Target="file://localhost/http/::www.msjc.edu:art:djohnson:images:art%20100%20images:chapter%2016:greekcolumns.gif" TargetMode="External"/><Relationship Id="rId11" Type="http://schemas.openxmlformats.org/officeDocument/2006/relationships/image" Target="../media/image18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9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85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86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4" Type="http://schemas.openxmlformats.org/officeDocument/2006/relationships/image" Target="../media/image18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7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90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4" Type="http://schemas.openxmlformats.org/officeDocument/2006/relationships/image" Target="../media/image193.jpeg"/><Relationship Id="rId5" Type="http://schemas.openxmlformats.org/officeDocument/2006/relationships/image" Target="../media/image194.jpeg"/><Relationship Id="rId6" Type="http://schemas.openxmlformats.org/officeDocument/2006/relationships/image" Target="../media/image195.jpeg"/><Relationship Id="rId7" Type="http://schemas.openxmlformats.org/officeDocument/2006/relationships/image" Target="../media/image196.jpeg"/><Relationship Id="rId8" Type="http://schemas.openxmlformats.org/officeDocument/2006/relationships/image" Target="../media/image197.jpeg"/><Relationship Id="rId9" Type="http://schemas.openxmlformats.org/officeDocument/2006/relationships/image" Target="../media/image198.jpeg"/><Relationship Id="rId10" Type="http://schemas.openxmlformats.org/officeDocument/2006/relationships/hyperlink" Target="images/S0008151.jpg" TargetMode="External"/><Relationship Id="rId11" Type="http://schemas.openxmlformats.org/officeDocument/2006/relationships/image" Target="../media/image199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1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hyperlink" Target="http://www.marquette.edu/history/slides/Greek/images/Greek%20Slide" TargetMode="External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0.jpe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1.jpe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02.jpe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3.jpe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6.jpe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7.jpe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04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4" Type="http://schemas.openxmlformats.org/officeDocument/2006/relationships/image" Target="../media/image207.jpeg"/><Relationship Id="rId5" Type="http://schemas.openxmlformats.org/officeDocument/2006/relationships/image" Target="../media/image208.jpeg"/><Relationship Id="rId6" Type="http://schemas.openxmlformats.org/officeDocument/2006/relationships/hyperlink" Target="http://perso.wanadoo.fr/pixelle/paestum.htm" TargetMode="External"/><Relationship Id="rId7" Type="http://schemas.openxmlformats.org/officeDocument/2006/relationships/image" Target="../media/image20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5.jpe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>
                <a:latin typeface="Glegoo"/>
                <a:cs typeface="Glegoo"/>
              </a:rPr>
              <a:t>Ancient Greece</a:t>
            </a:r>
            <a:endParaRPr lang="en-US" sz="6000" dirty="0">
              <a:latin typeface="Glegoo"/>
              <a:cs typeface="Glegoo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Sofia"/>
                <a:cs typeface="Sofia"/>
              </a:rPr>
              <a:t>Chapter 5 </a:t>
            </a:r>
            <a:endParaRPr lang="en-US" sz="3600" dirty="0">
              <a:latin typeface="Sofia"/>
              <a:cs typeface="Sofia"/>
            </a:endParaRPr>
          </a:p>
        </p:txBody>
      </p:sp>
    </p:spTree>
    <p:extLst>
      <p:ext uri="{BB962C8B-B14F-4D97-AF65-F5344CB8AC3E}">
        <p14:creationId xmlns:p14="http://schemas.microsoft.com/office/powerpoint/2010/main" val="2115660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ARCHAIC PERIOD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200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248400"/>
            <a:ext cx="7772400" cy="304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1200" b="1" dirty="0" smtClean="0">
                <a:latin typeface="Garamond" charset="0"/>
              </a:rPr>
              <a:t>Figure 5-42</a:t>
            </a:r>
            <a:r>
              <a:rPr lang="en-US" sz="1200" dirty="0" smtClean="0">
                <a:latin typeface="Garamond" charset="0"/>
              </a:rPr>
              <a:t>  Aerial view of the Acropolis looking southeast, Athens, Greece.</a:t>
            </a:r>
          </a:p>
        </p:txBody>
      </p:sp>
      <p:sp>
        <p:nvSpPr>
          <p:cNvPr id="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E9BF9F1-06CC-CE4F-B088-B6F2D119AEE3}" type="slidenum">
              <a:rPr lang="en-US" sz="1400" b="0">
                <a:latin typeface="Garamond" charset="0"/>
              </a:rPr>
              <a:pPr/>
              <a:t>100</a:t>
            </a:fld>
            <a:endParaRPr lang="en-US" sz="1400" b="0">
              <a:latin typeface="Garamond" charset="0"/>
            </a:endParaRPr>
          </a:p>
        </p:txBody>
      </p:sp>
      <p:pic>
        <p:nvPicPr>
          <p:cNvPr id="142339" name="Picture 6" descr="05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96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927350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2209800"/>
            <a:ext cx="2286000" cy="2286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en-US" sz="1000">
              <a:latin typeface="Arial" charset="0"/>
            </a:endParaRPr>
          </a:p>
        </p:txBody>
      </p:sp>
      <p:pic>
        <p:nvPicPr>
          <p:cNvPr id="22531" name="Picture 3" descr="athens_acropolis_fr_cit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49" b="5951"/>
          <a:stretch>
            <a:fillRect/>
          </a:stretch>
        </p:blipFill>
        <p:spPr>
          <a:xfrm>
            <a:off x="7035800" y="1066800"/>
            <a:ext cx="2108200" cy="11588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2" name="Picture 4" descr="parthenon_model.gif (63954 byte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175" y="2438400"/>
            <a:ext cx="3806825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 descr="parthenon_e_facade.jpg (202222 bytes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148263"/>
            <a:ext cx="2590800" cy="170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7" descr="parthenon"/>
          <p:cNvPicPr>
            <a:picLocks noGrp="1" noChangeAspect="1" noChangeArrowheads="1"/>
          </p:cNvPicPr>
          <p:nvPr>
            <p:ph type="title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79"/>
          <a:stretch>
            <a:fillRect/>
          </a:stretch>
        </p:blipFill>
        <p:spPr>
          <a:xfrm>
            <a:off x="381000" y="228600"/>
            <a:ext cx="4267200" cy="22717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5" name="Rectangle 8"/>
          <p:cNvSpPr>
            <a:spLocks noChangeArrowheads="1"/>
          </p:cNvSpPr>
          <p:nvPr/>
        </p:nvSpPr>
        <p:spPr bwMode="auto">
          <a:xfrm>
            <a:off x="4629150" y="228600"/>
            <a:ext cx="4514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b="1"/>
              <a:t>IKTINOS and KALLIKRATES, Parthenon</a:t>
            </a:r>
          </a:p>
        </p:txBody>
      </p:sp>
      <p:pic>
        <p:nvPicPr>
          <p:cNvPr id="22538" name="Picture 14" descr="parthenoncurv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743200"/>
            <a:ext cx="2133600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18" descr="2021166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2" t="3125" r="8333" b="3125"/>
          <a:stretch>
            <a:fillRect/>
          </a:stretch>
        </p:blipFill>
        <p:spPr bwMode="auto">
          <a:xfrm>
            <a:off x="4800600" y="609600"/>
            <a:ext cx="2057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icture 24" descr="Parthenon-3types-sculptur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667000"/>
            <a:ext cx="20510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Picture 25" descr="plan+for+partheno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800600"/>
            <a:ext cx="289560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2" name="Picture 2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038600"/>
            <a:ext cx="3352800" cy="2611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3986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Title 1"/>
          <p:cNvSpPr>
            <a:spLocks noGrp="1"/>
          </p:cNvSpPr>
          <p:nvPr>
            <p:ph type="title"/>
          </p:nvPr>
        </p:nvSpPr>
        <p:spPr>
          <a:xfrm>
            <a:off x="0" y="5486400"/>
            <a:ext cx="7772400" cy="5238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1200" b="1" dirty="0" smtClean="0">
                <a:latin typeface="Garamond" charset="0"/>
              </a:rPr>
              <a:t>5-43</a:t>
            </a:r>
            <a:r>
              <a:rPr lang="en-US" sz="1200" dirty="0" smtClean="0">
                <a:latin typeface="Garamond" charset="0"/>
              </a:rPr>
              <a:t> Restored view of the Acropolis, Athens, Greece (John Burge). (1) Parthenon, (2) </a:t>
            </a:r>
            <a:r>
              <a:rPr lang="en-US" sz="1200" dirty="0" err="1" smtClean="0">
                <a:latin typeface="Garamond" charset="0"/>
              </a:rPr>
              <a:t>Propylaia</a:t>
            </a:r>
            <a:r>
              <a:rPr lang="en-US" sz="1200" dirty="0" smtClean="0">
                <a:latin typeface="Garamond" charset="0"/>
              </a:rPr>
              <a:t>, (3) </a:t>
            </a:r>
            <a:r>
              <a:rPr lang="en-US" sz="1200" dirty="0" err="1" smtClean="0">
                <a:latin typeface="Garamond" charset="0"/>
              </a:rPr>
              <a:t>pinakotheke</a:t>
            </a:r>
            <a:r>
              <a:rPr lang="en-US" sz="1200" dirty="0" smtClean="0">
                <a:latin typeface="Garamond" charset="0"/>
              </a:rPr>
              <a:t>, (4) </a:t>
            </a:r>
            <a:r>
              <a:rPr lang="en-US" sz="1200" dirty="0" err="1" smtClean="0">
                <a:latin typeface="Garamond" charset="0"/>
              </a:rPr>
              <a:t>Erechtheion</a:t>
            </a:r>
            <a:r>
              <a:rPr lang="en-US" sz="1200" dirty="0" smtClean="0">
                <a:latin typeface="Garamond" charset="0"/>
              </a:rPr>
              <a:t>, (5) Temple of Athena Nike.</a:t>
            </a:r>
            <a:endParaRPr lang="en-US" sz="1200" b="1" dirty="0" smtClean="0">
              <a:latin typeface="Garamond" charset="0"/>
            </a:endParaRPr>
          </a:p>
        </p:txBody>
      </p:sp>
      <p:pic>
        <p:nvPicPr>
          <p:cNvPr id="144386" name="Content Placeholder 4" descr="05-4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914" r="-20914"/>
          <a:stretch>
            <a:fillRect/>
          </a:stretch>
        </p:blipFill>
        <p:spPr>
          <a:xfrm>
            <a:off x="457200" y="914400"/>
            <a:ext cx="8229600" cy="4525963"/>
          </a:xfrm>
          <a:noFill/>
        </p:spPr>
      </p:pic>
      <p:sp>
        <p:nvSpPr>
          <p:cNvPr id="14438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967A447-E44D-E24A-A218-4DB9F19EDD6C}" type="slidenum">
              <a:rPr lang="en-US" sz="1400" b="0">
                <a:latin typeface="Garamond" charset="0"/>
              </a:rPr>
              <a:pPr/>
              <a:t>102</a:t>
            </a:fld>
            <a:endParaRPr lang="en-US" sz="1400" b="0"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33298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86400"/>
            <a:ext cx="7772400" cy="5238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1200" b="1" dirty="0" smtClean="0">
                <a:latin typeface="Garamond" charset="0"/>
              </a:rPr>
              <a:t>Figure 5-1</a:t>
            </a:r>
            <a:r>
              <a:rPr lang="en-US" sz="1200" dirty="0" smtClean="0">
                <a:latin typeface="Garamond" charset="0"/>
              </a:rPr>
              <a:t>  IKTINOS and KALLIKRATES, Parthenon, (Temple of Athena </a:t>
            </a:r>
            <a:r>
              <a:rPr lang="en-US" sz="1200" dirty="0" err="1" smtClean="0">
                <a:latin typeface="Garamond" charset="0"/>
              </a:rPr>
              <a:t>Parthenos</a:t>
            </a:r>
            <a:r>
              <a:rPr lang="en-US" sz="1200" dirty="0" smtClean="0">
                <a:latin typeface="Garamond" charset="0"/>
              </a:rPr>
              <a:t>, looking southeast), Acropolis, Athens, Greece, 447–438 BCE. </a:t>
            </a:r>
          </a:p>
        </p:txBody>
      </p:sp>
      <p:sp>
        <p:nvSpPr>
          <p:cNvPr id="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902E0C1B-CC60-A947-A155-E073C1C0D564}" type="slidenum">
              <a:rPr lang="en-US" sz="1400" b="0">
                <a:latin typeface="Garamond" charset="0"/>
              </a:rPr>
              <a:pPr/>
              <a:t>103</a:t>
            </a:fld>
            <a:endParaRPr lang="en-US" sz="1400" b="0">
              <a:latin typeface="Garamond" charset="0"/>
            </a:endParaRPr>
          </a:p>
        </p:txBody>
      </p:sp>
      <p:pic>
        <p:nvPicPr>
          <p:cNvPr id="145411" name="Picture 4" descr="5-42.jpg                                                       00063A48Tamsters                       B8A41AE2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33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990548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86400"/>
            <a:ext cx="9144000" cy="5175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1200" b="1" dirty="0" smtClean="0">
                <a:latin typeface="Garamond" charset="0"/>
              </a:rPr>
              <a:t>Figure 5-45</a:t>
            </a:r>
            <a:r>
              <a:rPr lang="en-US" sz="1200" dirty="0" smtClean="0">
                <a:latin typeface="Garamond" charset="0"/>
              </a:rPr>
              <a:t>  Plan of the Parthenon, Acropolis, Athens, Greece, with diagram of sculptural program (after Andrew Stewart), 447–432 BCE.</a:t>
            </a:r>
          </a:p>
        </p:txBody>
      </p:sp>
      <p:sp>
        <p:nvSpPr>
          <p:cNvPr id="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90B8C97-388A-0947-A97F-451D3FF163E9}" type="slidenum">
              <a:rPr lang="en-US" sz="1400" b="0">
                <a:latin typeface="Garamond" charset="0"/>
              </a:rPr>
              <a:pPr/>
              <a:t>104</a:t>
            </a:fld>
            <a:endParaRPr lang="en-US" sz="1400" b="0">
              <a:latin typeface="Garamond" charset="0"/>
            </a:endParaRPr>
          </a:p>
        </p:txBody>
      </p:sp>
      <p:pic>
        <p:nvPicPr>
          <p:cNvPr id="147459" name="Picture 4" descr="5-43.jpg                                                       00063A48Tamsters                       B8A41AE2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423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274264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959475"/>
            <a:ext cx="9144000" cy="5175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1200" b="1" dirty="0" smtClean="0">
                <a:latin typeface="Garamond" charset="0"/>
              </a:rPr>
              <a:t>Figure 5-46</a:t>
            </a:r>
            <a:r>
              <a:rPr lang="en-US" sz="1200" dirty="0" smtClean="0">
                <a:latin typeface="Garamond" charset="0"/>
              </a:rPr>
              <a:t>   PHIDIAS, </a:t>
            </a:r>
            <a:r>
              <a:rPr lang="en-US" sz="1200" i="1" dirty="0" smtClean="0">
                <a:latin typeface="Garamond" charset="0"/>
              </a:rPr>
              <a:t>Athena </a:t>
            </a:r>
            <a:r>
              <a:rPr lang="en-US" sz="1200" i="1" dirty="0" err="1" smtClean="0">
                <a:latin typeface="Garamond" charset="0"/>
              </a:rPr>
              <a:t>Parthenos</a:t>
            </a:r>
            <a:r>
              <a:rPr lang="en-US" sz="1200" dirty="0" smtClean="0">
                <a:latin typeface="Garamond" charset="0"/>
              </a:rPr>
              <a:t>, in the </a:t>
            </a:r>
            <a:r>
              <a:rPr lang="en-US" sz="1200" dirty="0" err="1" smtClean="0">
                <a:latin typeface="Garamond" charset="0"/>
              </a:rPr>
              <a:t>cella</a:t>
            </a:r>
            <a:r>
              <a:rPr lang="en-US" sz="1200" dirty="0" smtClean="0">
                <a:latin typeface="Garamond" charset="0"/>
              </a:rPr>
              <a:t> of the Parthenon, Acropolis, Athens, Greece, ca. 438 BCE. Model of the lost chryselephantine statue. Royal Ontario Museum, Toronto. </a:t>
            </a:r>
          </a:p>
        </p:txBody>
      </p:sp>
      <p:sp>
        <p:nvSpPr>
          <p:cNvPr id="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3CE40D9-495E-6D49-9820-990A1083F823}" type="slidenum">
              <a:rPr lang="en-US" sz="1400" b="0">
                <a:latin typeface="Garamond" charset="0"/>
              </a:rPr>
              <a:pPr/>
              <a:t>105</a:t>
            </a:fld>
            <a:endParaRPr lang="en-US" sz="1400" b="0">
              <a:latin typeface="Garamond" charset="0"/>
            </a:endParaRPr>
          </a:p>
        </p:txBody>
      </p:sp>
      <p:pic>
        <p:nvPicPr>
          <p:cNvPr id="149507" name="Picture 4" descr="5-44.jpg                                                       00063A48Tamsters                       B8A41AE2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0"/>
            <a:ext cx="4456113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693447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Title 1"/>
          <p:cNvSpPr>
            <a:spLocks noGrp="1"/>
          </p:cNvSpPr>
          <p:nvPr>
            <p:ph type="title"/>
          </p:nvPr>
        </p:nvSpPr>
        <p:spPr>
          <a:xfrm>
            <a:off x="0" y="5486400"/>
            <a:ext cx="7772400" cy="5238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1200" b="1" dirty="0" smtClean="0">
                <a:latin typeface="Garamond" charset="0"/>
              </a:rPr>
              <a:t>5-47</a:t>
            </a:r>
            <a:r>
              <a:rPr lang="en-US" sz="1200" dirty="0" smtClean="0">
                <a:latin typeface="Garamond" charset="0"/>
              </a:rPr>
              <a:t> </a:t>
            </a:r>
            <a:r>
              <a:rPr lang="en-US" sz="1200" dirty="0" err="1" smtClean="0">
                <a:latin typeface="Garamond" charset="0"/>
              </a:rPr>
              <a:t>Lapith</a:t>
            </a:r>
            <a:r>
              <a:rPr lang="en-US" sz="1200" dirty="0" smtClean="0">
                <a:latin typeface="Garamond" charset="0"/>
              </a:rPr>
              <a:t> versus centaur, </a:t>
            </a:r>
            <a:r>
              <a:rPr lang="en-US" sz="1200" dirty="0" err="1" smtClean="0">
                <a:latin typeface="Garamond" charset="0"/>
              </a:rPr>
              <a:t>metope</a:t>
            </a:r>
            <a:r>
              <a:rPr lang="en-US" sz="1200" dirty="0" smtClean="0">
                <a:latin typeface="Garamond" charset="0"/>
              </a:rPr>
              <a:t> from the south side of the Parthenon, Acropolis, Athens, Greece, ca. 447-438 BCE. Marble, 4</a:t>
            </a:r>
            <a:r>
              <a:rPr lang="ja-JP" altLang="en-US" sz="1200" dirty="0" smtClean="0">
                <a:latin typeface="Garamond" charset="0"/>
              </a:rPr>
              <a:t>’</a:t>
            </a:r>
            <a:r>
              <a:rPr lang="en-US" altLang="ja-JP" sz="1200" dirty="0" smtClean="0">
                <a:latin typeface="Garamond" charset="0"/>
              </a:rPr>
              <a:t> 8</a:t>
            </a:r>
            <a:r>
              <a:rPr lang="ja-JP" altLang="en-US" sz="1200" dirty="0" smtClean="0">
                <a:latin typeface="Garamond" charset="0"/>
              </a:rPr>
              <a:t>”</a:t>
            </a:r>
            <a:r>
              <a:rPr lang="en-US" altLang="ja-JP" sz="1200" dirty="0" smtClean="0">
                <a:latin typeface="Garamond" charset="0"/>
              </a:rPr>
              <a:t> high. British Museum, London.</a:t>
            </a:r>
            <a:endParaRPr lang="en-US" sz="1200" b="1" dirty="0" smtClean="0">
              <a:latin typeface="Garamond" charset="0"/>
            </a:endParaRPr>
          </a:p>
        </p:txBody>
      </p:sp>
      <p:pic>
        <p:nvPicPr>
          <p:cNvPr id="151554" name="Content Placeholder 4" descr="05-4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954" r="-50954"/>
          <a:stretch>
            <a:fillRect/>
          </a:stretch>
        </p:blipFill>
        <p:spPr>
          <a:xfrm>
            <a:off x="457200" y="914400"/>
            <a:ext cx="8229600" cy="4525963"/>
          </a:xfrm>
          <a:noFill/>
        </p:spPr>
      </p:pic>
      <p:sp>
        <p:nvSpPr>
          <p:cNvPr id="15155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B6B3D73-FB58-104F-9284-A752EB153D80}" type="slidenum">
              <a:rPr lang="en-US" sz="1400" b="0">
                <a:latin typeface="Garamond" charset="0"/>
              </a:rPr>
              <a:pPr/>
              <a:t>106</a:t>
            </a:fld>
            <a:endParaRPr lang="en-US" sz="1400" b="0"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44351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26075"/>
            <a:ext cx="9144000" cy="5175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1200" b="1" dirty="0" smtClean="0">
                <a:latin typeface="Garamond" charset="0"/>
              </a:rPr>
              <a:t>Figure 5-48</a:t>
            </a:r>
            <a:r>
              <a:rPr lang="en-US" sz="1200" dirty="0" smtClean="0">
                <a:latin typeface="Garamond" charset="0"/>
              </a:rPr>
              <a:t>  Helios and his horses, and </a:t>
            </a:r>
            <a:r>
              <a:rPr lang="en-US" sz="1200" dirty="0" err="1" smtClean="0">
                <a:latin typeface="Garamond" charset="0"/>
              </a:rPr>
              <a:t>Dionysos</a:t>
            </a:r>
            <a:r>
              <a:rPr lang="en-US" sz="1200" dirty="0" smtClean="0">
                <a:latin typeface="Garamond" charset="0"/>
              </a:rPr>
              <a:t> (</a:t>
            </a:r>
            <a:r>
              <a:rPr lang="en-US" sz="1200" dirty="0" err="1" smtClean="0">
                <a:latin typeface="Garamond" charset="0"/>
              </a:rPr>
              <a:t>Herakles</a:t>
            </a:r>
            <a:r>
              <a:rPr lang="en-US" sz="1200" dirty="0" smtClean="0">
                <a:latin typeface="Garamond" charset="0"/>
              </a:rPr>
              <a:t>?), from the east pediment of the Parthenon, Acropolis, Athens, Greece, ca. 438–432 BCE. Marble, greatest height 4</a:t>
            </a:r>
            <a:r>
              <a:rPr lang="ja-JP" altLang="en-US" sz="1200" dirty="0" smtClean="0">
                <a:latin typeface="Garamond" charset="0"/>
              </a:rPr>
              <a:t>’</a:t>
            </a:r>
            <a:r>
              <a:rPr lang="en-US" altLang="ja-JP" sz="1200" dirty="0" smtClean="0">
                <a:latin typeface="Garamond" charset="0"/>
              </a:rPr>
              <a:t> 3</a:t>
            </a:r>
            <a:r>
              <a:rPr lang="ja-JP" altLang="en-US" sz="1200" dirty="0" smtClean="0">
                <a:latin typeface="Garamond" charset="0"/>
              </a:rPr>
              <a:t>”</a:t>
            </a:r>
            <a:r>
              <a:rPr lang="en-US" altLang="ja-JP" sz="1200" dirty="0" smtClean="0">
                <a:latin typeface="Garamond" charset="0"/>
              </a:rPr>
              <a:t>. British Museum, London. </a:t>
            </a:r>
            <a:endParaRPr lang="en-US" sz="1200" dirty="0" smtClean="0">
              <a:latin typeface="Garamond" charset="0"/>
            </a:endParaRPr>
          </a:p>
        </p:txBody>
      </p:sp>
      <p:sp>
        <p:nvSpPr>
          <p:cNvPr id="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CA05258-6A89-4D44-A1C5-FFD5C5ADAE7D}" type="slidenum">
              <a:rPr lang="en-US" sz="1400" b="0">
                <a:latin typeface="Garamond" charset="0"/>
              </a:rPr>
              <a:pPr/>
              <a:t>107</a:t>
            </a:fld>
            <a:endParaRPr lang="en-US" sz="1400" b="0">
              <a:latin typeface="Garamond" charset="0"/>
            </a:endParaRPr>
          </a:p>
        </p:txBody>
      </p:sp>
      <p:pic>
        <p:nvPicPr>
          <p:cNvPr id="152579" name="Picture 6" descr="05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6375"/>
            <a:ext cx="9144000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022465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86400"/>
            <a:ext cx="9144000" cy="5175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1200" b="1" dirty="0" smtClean="0">
                <a:latin typeface="Garamond" charset="0"/>
              </a:rPr>
              <a:t>Figure 5-49</a:t>
            </a:r>
            <a:r>
              <a:rPr lang="en-US" sz="1200" dirty="0" smtClean="0">
                <a:latin typeface="Garamond" charset="0"/>
              </a:rPr>
              <a:t>  Three goddesses (Hestia, </a:t>
            </a:r>
            <a:r>
              <a:rPr lang="en-US" sz="1200" dirty="0" err="1" smtClean="0">
                <a:latin typeface="Garamond" charset="0"/>
              </a:rPr>
              <a:t>Dione</a:t>
            </a:r>
            <a:r>
              <a:rPr lang="en-US" sz="1200" dirty="0" smtClean="0">
                <a:latin typeface="Garamond" charset="0"/>
              </a:rPr>
              <a:t>, and Aphrodite?), from the east pediment of the Parthenon, Acropolis, Athens, Greece, ca. 438–432 BCE. Marble, greatest height 4</a:t>
            </a:r>
            <a:r>
              <a:rPr lang="ja-JP" altLang="en-US" sz="1200" dirty="0" smtClean="0">
                <a:latin typeface="Garamond" charset="0"/>
              </a:rPr>
              <a:t>’</a:t>
            </a:r>
            <a:r>
              <a:rPr lang="en-US" altLang="ja-JP" sz="1200" dirty="0" smtClean="0">
                <a:latin typeface="Garamond" charset="0"/>
              </a:rPr>
              <a:t> 5</a:t>
            </a:r>
            <a:r>
              <a:rPr lang="ja-JP" altLang="en-US" sz="1200" dirty="0" smtClean="0">
                <a:latin typeface="Garamond" charset="0"/>
              </a:rPr>
              <a:t>”</a:t>
            </a:r>
            <a:r>
              <a:rPr lang="en-US" altLang="ja-JP" sz="1200" dirty="0" smtClean="0">
                <a:latin typeface="Garamond" charset="0"/>
              </a:rPr>
              <a:t>. British Museum, London. </a:t>
            </a:r>
            <a:endParaRPr lang="en-US" sz="1200" dirty="0" smtClean="0">
              <a:latin typeface="Garamond" charset="0"/>
            </a:endParaRPr>
          </a:p>
        </p:txBody>
      </p:sp>
      <p:sp>
        <p:nvSpPr>
          <p:cNvPr id="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7509401-48F0-7E49-BE21-CB9EAA11F52E}" type="slidenum">
              <a:rPr lang="en-US" sz="1400" b="0">
                <a:latin typeface="Garamond" charset="0"/>
              </a:rPr>
              <a:pPr/>
              <a:t>108</a:t>
            </a:fld>
            <a:endParaRPr lang="en-US" sz="1400" b="0">
              <a:latin typeface="Garamond" charset="0"/>
            </a:endParaRPr>
          </a:p>
        </p:txBody>
      </p:sp>
      <p:pic>
        <p:nvPicPr>
          <p:cNvPr id="154627" name="Picture 6" descr="05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9144000" cy="400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470561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86400"/>
            <a:ext cx="9144000" cy="7302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1200" b="1" dirty="0" smtClean="0">
                <a:latin typeface="Garamond" charset="0"/>
              </a:rPr>
              <a:t>Figure 5-50</a:t>
            </a:r>
            <a:r>
              <a:rPr lang="en-US" sz="1200" dirty="0" smtClean="0">
                <a:latin typeface="Garamond" charset="0"/>
              </a:rPr>
              <a:t>  Details of the </a:t>
            </a:r>
            <a:r>
              <a:rPr lang="en-US" sz="1200" dirty="0" err="1" smtClean="0">
                <a:latin typeface="Garamond" charset="0"/>
              </a:rPr>
              <a:t>Panathenaic</a:t>
            </a:r>
            <a:r>
              <a:rPr lang="en-US" sz="1200" dirty="0" smtClean="0">
                <a:latin typeface="Garamond" charset="0"/>
              </a:rPr>
              <a:t> Festival procession frieze, from the Parthenon, Acropolis, Athens, Greece, ca. 447–438 BCE. Marble, 3</a:t>
            </a:r>
            <a:r>
              <a:rPr lang="ja-JP" altLang="en-US" sz="1200" dirty="0" smtClean="0">
                <a:latin typeface="Garamond" charset="0"/>
              </a:rPr>
              <a:t>’</a:t>
            </a:r>
            <a:r>
              <a:rPr lang="en-US" altLang="ja-JP" sz="1200" dirty="0" smtClean="0">
                <a:latin typeface="Garamond" charset="0"/>
              </a:rPr>
              <a:t> 6</a:t>
            </a:r>
            <a:r>
              <a:rPr lang="ja-JP" altLang="en-US" sz="1200" dirty="0" smtClean="0">
                <a:latin typeface="Garamond" charset="0"/>
              </a:rPr>
              <a:t>”</a:t>
            </a:r>
            <a:r>
              <a:rPr lang="en-US" altLang="ja-JP" sz="1200" dirty="0" smtClean="0">
                <a:latin typeface="Garamond" charset="0"/>
              </a:rPr>
              <a:t> high. Horsemen of north frieze (</a:t>
            </a:r>
            <a:r>
              <a:rPr lang="en-US" altLang="ja-JP" sz="1200" i="1" dirty="0" smtClean="0">
                <a:latin typeface="Garamond" charset="0"/>
              </a:rPr>
              <a:t>top</a:t>
            </a:r>
            <a:r>
              <a:rPr lang="en-US" altLang="ja-JP" sz="1200" dirty="0" smtClean="0">
                <a:latin typeface="Garamond" charset="0"/>
              </a:rPr>
              <a:t>), British Museum, London; seated gods and goddesses (Poseidon, Apollo, and Artemis) of east frieze (</a:t>
            </a:r>
            <a:r>
              <a:rPr lang="en-US" altLang="ja-JP" sz="1200" i="1" dirty="0" smtClean="0">
                <a:latin typeface="Garamond" charset="0"/>
              </a:rPr>
              <a:t>center</a:t>
            </a:r>
            <a:r>
              <a:rPr lang="en-US" altLang="ja-JP" sz="1200" dirty="0" smtClean="0">
                <a:latin typeface="Garamond" charset="0"/>
              </a:rPr>
              <a:t>), Acropolis Museum, Athens; and elders and maidens of east frieze (</a:t>
            </a:r>
            <a:r>
              <a:rPr lang="en-US" altLang="ja-JP" sz="1200" i="1" dirty="0" smtClean="0">
                <a:latin typeface="Garamond" charset="0"/>
              </a:rPr>
              <a:t>bottom</a:t>
            </a:r>
            <a:r>
              <a:rPr lang="en-US" altLang="ja-JP" sz="1200" dirty="0" smtClean="0">
                <a:latin typeface="Garamond" charset="0"/>
              </a:rPr>
              <a:t>), Louvre, Paris.</a:t>
            </a:r>
            <a:endParaRPr lang="en-US" sz="1200" dirty="0" smtClean="0">
              <a:latin typeface="Garamond" charset="0"/>
            </a:endParaRPr>
          </a:p>
        </p:txBody>
      </p:sp>
      <p:sp>
        <p:nvSpPr>
          <p:cNvPr id="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1651DC6E-A06C-4D43-8BAC-65EBDE55E7DD}" type="slidenum">
              <a:rPr lang="en-US" sz="1400" b="0">
                <a:latin typeface="Garamond" charset="0"/>
              </a:rPr>
              <a:pPr/>
              <a:t>109</a:t>
            </a:fld>
            <a:endParaRPr lang="en-US" sz="1400" b="0">
              <a:latin typeface="Garamond" charset="0"/>
            </a:endParaRPr>
          </a:p>
        </p:txBody>
      </p:sp>
      <p:pic>
        <p:nvPicPr>
          <p:cNvPr id="156675" name="Picture 4" descr=" 5-48c.jpg                                                      00063A48Tamsters                       B8A41AE2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124200"/>
            <a:ext cx="4724400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76" name="Picture 6" descr=" 5-48a.jpg                                                      00006939schmoopy                       BC89C2C8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91000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77" name="Picture 9" descr="0550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3" y="-22225"/>
            <a:ext cx="4040187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2631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86400"/>
            <a:ext cx="5410200" cy="523875"/>
          </a:xfrm>
        </p:spPr>
        <p:txBody>
          <a:bodyPr>
            <a:normAutofit/>
          </a:bodyPr>
          <a:lstStyle/>
          <a:p>
            <a:pPr eaLnBrk="1" hangingPunct="1"/>
            <a:r>
              <a:rPr lang="en-US" sz="1200" b="1" dirty="0">
                <a:latin typeface="Garamond" charset="0"/>
                <a:ea typeface="ＭＳ Ｐゴシック" charset="0"/>
                <a:cs typeface="ＭＳ Ｐゴシック" charset="0"/>
              </a:rPr>
              <a:t>Figure 5-7</a:t>
            </a:r>
            <a:r>
              <a:rPr lang="en-US" sz="1200" dirty="0">
                <a:latin typeface="Garamond" charset="0"/>
                <a:ea typeface="ＭＳ Ｐゴシック" charset="0"/>
                <a:cs typeface="ＭＳ Ｐゴシック" charset="0"/>
              </a:rPr>
              <a:t>  </a:t>
            </a:r>
            <a:r>
              <a:rPr lang="en-US" sz="1200" dirty="0" err="1">
                <a:latin typeface="Garamond" charset="0"/>
                <a:ea typeface="ＭＳ Ｐゴシック" charset="0"/>
                <a:cs typeface="ＭＳ Ｐゴシック" charset="0"/>
              </a:rPr>
              <a:t>Kouros</a:t>
            </a:r>
            <a:r>
              <a:rPr lang="en-US" sz="1200" dirty="0">
                <a:latin typeface="Garamond" charset="0"/>
                <a:ea typeface="ＭＳ Ｐゴシック" charset="0"/>
                <a:cs typeface="ＭＳ Ｐゴシック" charset="0"/>
              </a:rPr>
              <a:t>, ca. 600 BCE. Marble, 6</a:t>
            </a:r>
            <a:r>
              <a:rPr lang="ja-JP" altLang="en-US" sz="1200" dirty="0">
                <a:latin typeface="Garamond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1200" dirty="0">
                <a:latin typeface="Garamond" charset="0"/>
                <a:ea typeface="ＭＳ Ｐゴシック" charset="0"/>
                <a:cs typeface="ＭＳ Ｐゴシック" charset="0"/>
              </a:rPr>
              <a:t> 1/2</a:t>
            </a:r>
            <a:r>
              <a:rPr lang="ja-JP" altLang="en-US" sz="1200" dirty="0">
                <a:latin typeface="Garamond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1200" dirty="0">
                <a:latin typeface="Garamond" charset="0"/>
                <a:ea typeface="ＭＳ Ｐゴシック" charset="0"/>
                <a:cs typeface="ＭＳ Ｐゴシック" charset="0"/>
              </a:rPr>
              <a:t> high. Metropolitan Museum of Art, New York. </a:t>
            </a:r>
            <a:endParaRPr lang="en-US" sz="1200" dirty="0">
              <a:latin typeface="Garamon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324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4DC2D29-DB79-3C43-BD88-ED3CBD8A431E}" type="slidenum">
              <a:rPr lang="en-US" sz="1400" b="0">
                <a:latin typeface="Garamond" charset="0"/>
              </a:rPr>
              <a:pPr/>
              <a:t>11</a:t>
            </a:fld>
            <a:endParaRPr lang="en-US" sz="1400" b="0">
              <a:latin typeface="Garamond" charset="0"/>
            </a:endParaRPr>
          </a:p>
        </p:txBody>
      </p:sp>
      <p:pic>
        <p:nvPicPr>
          <p:cNvPr id="53251" name="Picture 4" descr="5-08.jpg                                                       00063A48Tamsters                       B8A41AE2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388" y="0"/>
            <a:ext cx="34274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8136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19800"/>
            <a:ext cx="9144000" cy="304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1200" b="1" dirty="0" smtClean="0">
                <a:latin typeface="Garamond" charset="0"/>
              </a:rPr>
              <a:t>Figure 5-52</a:t>
            </a:r>
            <a:r>
              <a:rPr lang="en-US" sz="1200" dirty="0" smtClean="0">
                <a:latin typeface="Garamond" charset="0"/>
              </a:rPr>
              <a:t>  </a:t>
            </a:r>
            <a:r>
              <a:rPr lang="en-US" sz="1200" dirty="0" err="1" smtClean="0">
                <a:latin typeface="Garamond" charset="0"/>
              </a:rPr>
              <a:t>Erechtheion</a:t>
            </a:r>
            <a:r>
              <a:rPr lang="en-US" sz="1200" dirty="0" smtClean="0">
                <a:latin typeface="Garamond" charset="0"/>
              </a:rPr>
              <a:t> (looking northwest), Acropolis, Athens, Greece, ca. 421–405 BCE. </a:t>
            </a:r>
          </a:p>
        </p:txBody>
      </p:sp>
      <p:sp>
        <p:nvSpPr>
          <p:cNvPr id="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60A6D0BD-6B7C-4E45-B58A-2EE889B944D6}" type="slidenum">
              <a:rPr lang="en-US" sz="1400" b="0">
                <a:latin typeface="Garamond" charset="0"/>
              </a:rPr>
              <a:pPr/>
              <a:t>110</a:t>
            </a:fld>
            <a:endParaRPr lang="en-US" sz="1400" b="0">
              <a:latin typeface="Garamond" charset="0"/>
            </a:endParaRPr>
          </a:p>
        </p:txBody>
      </p:sp>
      <p:pic>
        <p:nvPicPr>
          <p:cNvPr id="160771" name="Picture 4" descr="5-50.jpg                                                       00063A48Tamsters                       B8A41AE2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5850"/>
            <a:ext cx="9144000" cy="478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476158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10200"/>
            <a:ext cx="1981200" cy="95408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1200" b="1" dirty="0" smtClean="0">
                <a:latin typeface="Garamond" charset="0"/>
              </a:rPr>
              <a:t>Figure 5-53</a:t>
            </a:r>
            <a:r>
              <a:rPr lang="en-US" sz="1200" dirty="0" smtClean="0">
                <a:latin typeface="Garamond" charset="0"/>
              </a:rPr>
              <a:t>  Plan of the </a:t>
            </a:r>
            <a:r>
              <a:rPr lang="en-US" sz="1200" dirty="0" err="1" smtClean="0">
                <a:latin typeface="Garamond" charset="0"/>
              </a:rPr>
              <a:t>Erechtheion</a:t>
            </a:r>
            <a:r>
              <a:rPr lang="en-US" sz="1200" dirty="0" smtClean="0">
                <a:latin typeface="Garamond" charset="0"/>
              </a:rPr>
              <a:t>, Acropolis, Athens, Greece, ca. 421–405 BCE.</a:t>
            </a:r>
          </a:p>
        </p:txBody>
      </p:sp>
      <p:sp>
        <p:nvSpPr>
          <p:cNvPr id="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6E46E826-CF92-BA49-B4D5-16847BDB1C87}" type="slidenum">
              <a:rPr lang="en-US" sz="1400" b="0">
                <a:latin typeface="Garamond" charset="0"/>
              </a:rPr>
              <a:pPr/>
              <a:t>111</a:t>
            </a:fld>
            <a:endParaRPr lang="en-US" sz="1400" b="0">
              <a:latin typeface="Garamond" charset="0"/>
            </a:endParaRPr>
          </a:p>
        </p:txBody>
      </p:sp>
      <p:pic>
        <p:nvPicPr>
          <p:cNvPr id="162819" name="Picture 4" descr="5-51.jpg                                                       00063A48Tamsters                       B8A41AE2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938" y="0"/>
            <a:ext cx="67230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267620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86400"/>
            <a:ext cx="6096000" cy="5238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1200" b="1" dirty="0" smtClean="0">
                <a:latin typeface="Garamond" charset="0"/>
              </a:rPr>
              <a:t>Figure 5-54</a:t>
            </a:r>
            <a:r>
              <a:rPr lang="en-US" sz="1200" dirty="0" smtClean="0">
                <a:latin typeface="Garamond" charset="0"/>
              </a:rPr>
              <a:t>  Caryatids of the south porch of the </a:t>
            </a:r>
            <a:r>
              <a:rPr lang="en-US" sz="1200" dirty="0" err="1" smtClean="0">
                <a:latin typeface="Garamond" charset="0"/>
              </a:rPr>
              <a:t>Erechtheion</a:t>
            </a:r>
            <a:r>
              <a:rPr lang="en-US" sz="1200" dirty="0" smtClean="0">
                <a:latin typeface="Garamond" charset="0"/>
              </a:rPr>
              <a:t>, Acropolis, Athens, Greece, ca. 421–405 BCE. Marble, 7</a:t>
            </a:r>
            <a:r>
              <a:rPr lang="ja-JP" altLang="en-US" sz="1200" dirty="0" smtClean="0">
                <a:latin typeface="Garamond" charset="0"/>
              </a:rPr>
              <a:t>’</a:t>
            </a:r>
            <a:r>
              <a:rPr lang="en-US" altLang="ja-JP" sz="1200" dirty="0" smtClean="0">
                <a:latin typeface="Garamond" charset="0"/>
              </a:rPr>
              <a:t> 7</a:t>
            </a:r>
            <a:r>
              <a:rPr lang="ja-JP" altLang="en-US" sz="1200" dirty="0" smtClean="0">
                <a:latin typeface="Garamond" charset="0"/>
              </a:rPr>
              <a:t>”</a:t>
            </a:r>
            <a:r>
              <a:rPr lang="en-US" altLang="ja-JP" sz="1200" dirty="0" smtClean="0">
                <a:latin typeface="Garamond" charset="0"/>
              </a:rPr>
              <a:t> high. </a:t>
            </a:r>
            <a:endParaRPr lang="en-US" sz="1200" dirty="0" smtClean="0">
              <a:latin typeface="Garamond" charset="0"/>
            </a:endParaRPr>
          </a:p>
        </p:txBody>
      </p:sp>
      <p:sp>
        <p:nvSpPr>
          <p:cNvPr id="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1A4DFD7-F432-C047-B4C8-4314A8F59AC9}" type="slidenum">
              <a:rPr lang="en-US" sz="1400" b="0">
                <a:latin typeface="Garamond" charset="0"/>
              </a:rPr>
              <a:pPr/>
              <a:t>112</a:t>
            </a:fld>
            <a:endParaRPr lang="en-US" sz="1400" b="0">
              <a:latin typeface="Garamond" charset="0"/>
            </a:endParaRPr>
          </a:p>
        </p:txBody>
      </p:sp>
      <p:pic>
        <p:nvPicPr>
          <p:cNvPr id="164867" name="Picture 4" descr="5_5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7200"/>
            <a:ext cx="8097838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821213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Greek, Classical, Erechtheion pl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0038"/>
            <a:ext cx="3124200" cy="308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5"/>
          <p:cNvSpPr>
            <a:spLocks noChangeArrowheads="1"/>
          </p:cNvSpPr>
          <p:nvPr/>
        </p:nvSpPr>
        <p:spPr bwMode="auto">
          <a:xfrm>
            <a:off x="4191000" y="381000"/>
            <a:ext cx="28575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2200"/>
              <a:t>Erechtheion and Plan</a:t>
            </a:r>
          </a:p>
        </p:txBody>
      </p:sp>
      <p:pic>
        <p:nvPicPr>
          <p:cNvPr id="28676" name="Picture 6" descr="c0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751263"/>
            <a:ext cx="4721225" cy="310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9" descr="erechtheion3.jpg (196932 bytes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657600"/>
            <a:ext cx="2895600" cy="228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11" descr="055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7"/>
          <a:stretch>
            <a:fillRect/>
          </a:stretch>
        </p:blipFill>
        <p:spPr bwMode="auto">
          <a:xfrm>
            <a:off x="4038600" y="914400"/>
            <a:ext cx="43434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193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 descr="erechtheion_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22"/>
          <a:stretch>
            <a:fillRect/>
          </a:stretch>
        </p:blipFill>
        <p:spPr>
          <a:xfrm>
            <a:off x="228600" y="4648200"/>
            <a:ext cx="2514600" cy="1741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699" name="Picture 4" descr="erechtheion3.jpg (196932 byte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819400"/>
            <a:ext cx="2286000" cy="180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5" descr="erechtheion_porch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343400"/>
            <a:ext cx="3124200" cy="207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6"/>
          <p:cNvPicPr>
            <a:picLocks noGrp="1" noChangeAspect="1" noChangeArrowheads="1"/>
          </p:cNvPicPr>
          <p:nvPr>
            <p:ph type="title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10200" y="887413"/>
            <a:ext cx="3733800" cy="2544762"/>
          </a:xfrm>
          <a:noFill/>
        </p:spPr>
      </p:pic>
      <p:pic>
        <p:nvPicPr>
          <p:cNvPr id="29702" name="Picture 7" descr="Greek, Classical, Erechtheion, caryati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" t="1469"/>
          <a:stretch>
            <a:fillRect/>
          </a:stretch>
        </p:blipFill>
        <p:spPr bwMode="auto">
          <a:xfrm>
            <a:off x="3105150" y="533400"/>
            <a:ext cx="2255838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8" descr="Greek, Classical, Erechtheion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5"/>
          <a:stretch>
            <a:fillRect/>
          </a:stretch>
        </p:blipFill>
        <p:spPr bwMode="auto">
          <a:xfrm>
            <a:off x="228600" y="152400"/>
            <a:ext cx="2667000" cy="228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4" name="Rectangle 9"/>
          <p:cNvSpPr>
            <a:spLocks noChangeArrowheads="1"/>
          </p:cNvSpPr>
          <p:nvPr/>
        </p:nvSpPr>
        <p:spPr bwMode="auto">
          <a:xfrm>
            <a:off x="5715000" y="3581400"/>
            <a:ext cx="31242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b="1"/>
              <a:t>Caryatid from south porch of Erechtheion</a:t>
            </a:r>
          </a:p>
          <a:p>
            <a:pPr eaLnBrk="0" hangingPunct="0"/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963617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111875"/>
            <a:ext cx="7772400" cy="5175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1200" b="1" dirty="0" smtClean="0">
                <a:latin typeface="Garamond" charset="0"/>
              </a:rPr>
              <a:t>Figure 5-55</a:t>
            </a:r>
            <a:r>
              <a:rPr lang="en-US" sz="1200" dirty="0" smtClean="0">
                <a:latin typeface="Garamond" charset="0"/>
              </a:rPr>
              <a:t>  KALLIKRATES, Temple of Athena Nike (looking southwest), Acropolis, Athens, Greece, ca. 427–424 BCE.</a:t>
            </a:r>
          </a:p>
        </p:txBody>
      </p:sp>
      <p:sp>
        <p:nvSpPr>
          <p:cNvPr id="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C4A3593-AC90-E341-BFD5-DEFBDADFDFCC}" type="slidenum">
              <a:rPr lang="en-US" sz="1400" b="0">
                <a:latin typeface="Garamond" charset="0"/>
              </a:rPr>
              <a:pPr/>
              <a:t>115</a:t>
            </a:fld>
            <a:endParaRPr lang="en-US" sz="1400" b="0">
              <a:latin typeface="Garamond" charset="0"/>
            </a:endParaRPr>
          </a:p>
        </p:txBody>
      </p:sp>
      <p:pic>
        <p:nvPicPr>
          <p:cNvPr id="166915" name="Picture 4" descr="5-53.jpg                                                       00063A48Tamsters                       B8A41AE2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-31750"/>
            <a:ext cx="6934200" cy="617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541067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86400"/>
            <a:ext cx="4572000" cy="9429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1200" b="1" dirty="0" smtClean="0">
                <a:latin typeface="Garamond" charset="0"/>
              </a:rPr>
              <a:t>Figure 5-56</a:t>
            </a:r>
            <a:r>
              <a:rPr lang="en-US" sz="1200" dirty="0" smtClean="0">
                <a:latin typeface="Garamond" charset="0"/>
              </a:rPr>
              <a:t>  Nike adjusting her sandal, from the south side of the parapet of the Temple of Athena Nike, Acropolis, Athens, Greece, ca. 410 BCE. Marble, 3</a:t>
            </a:r>
            <a:r>
              <a:rPr lang="ja-JP" altLang="en-US" sz="1200" dirty="0" smtClean="0">
                <a:latin typeface="Garamond" charset="0"/>
              </a:rPr>
              <a:t>’</a:t>
            </a:r>
            <a:r>
              <a:rPr lang="en-US" altLang="ja-JP" sz="1200" dirty="0" smtClean="0">
                <a:latin typeface="Garamond" charset="0"/>
              </a:rPr>
              <a:t> 6</a:t>
            </a:r>
            <a:r>
              <a:rPr lang="ja-JP" altLang="en-US" sz="1200" dirty="0" smtClean="0">
                <a:latin typeface="Garamond" charset="0"/>
              </a:rPr>
              <a:t>”</a:t>
            </a:r>
            <a:r>
              <a:rPr lang="en-US" altLang="ja-JP" sz="1200" dirty="0" smtClean="0">
                <a:latin typeface="Garamond" charset="0"/>
              </a:rPr>
              <a:t> high. Acropolis Museum, Athens. </a:t>
            </a:r>
            <a:endParaRPr lang="en-US" sz="1200" dirty="0" smtClean="0">
              <a:latin typeface="Garamond" charset="0"/>
            </a:endParaRPr>
          </a:p>
        </p:txBody>
      </p:sp>
      <p:sp>
        <p:nvSpPr>
          <p:cNvPr id="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68B586E-CB76-7746-A47F-99D00126DC3F}" type="slidenum">
              <a:rPr lang="en-US" sz="1400" b="0">
                <a:latin typeface="Garamond" charset="0"/>
              </a:rPr>
              <a:pPr/>
              <a:t>116</a:t>
            </a:fld>
            <a:endParaRPr lang="en-US" sz="1400" b="0">
              <a:latin typeface="Garamond" charset="0"/>
            </a:endParaRPr>
          </a:p>
        </p:txBody>
      </p:sp>
      <p:pic>
        <p:nvPicPr>
          <p:cNvPr id="168963" name="Picture 4" descr="5-54.jpg                                                       00063A48Tamsters                       B8A41AE2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588" y="0"/>
            <a:ext cx="41132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956799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 CLASSICAL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57688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id_303098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4419600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152400" y="6613525"/>
            <a:ext cx="990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1000">
              <a:solidFill>
                <a:srgbClr val="FF9900"/>
              </a:solidFill>
            </a:endParaRPr>
          </a:p>
        </p:txBody>
      </p:sp>
      <p:pic>
        <p:nvPicPr>
          <p:cNvPr id="45061" name="Picture 7" descr="AACHEAY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685800"/>
            <a:ext cx="4000500" cy="271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3" name="Rectangle 9"/>
          <p:cNvSpPr>
            <a:spLocks noChangeArrowheads="1"/>
          </p:cNvSpPr>
          <p:nvPr/>
        </p:nvSpPr>
        <p:spPr bwMode="auto">
          <a:xfrm>
            <a:off x="4876800" y="228600"/>
            <a:ext cx="2254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/>
              <a:t>Theater, Epidauros</a:t>
            </a:r>
          </a:p>
        </p:txBody>
      </p:sp>
      <p:pic>
        <p:nvPicPr>
          <p:cNvPr id="45064" name="Picture 10" descr="Greek, Classical, Polykleitos, Epidauros theat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05200"/>
            <a:ext cx="3200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5" name="Picture 11" descr="Greek, Classical Epidauros theat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32"/>
          <a:stretch>
            <a:fillRect/>
          </a:stretch>
        </p:blipFill>
        <p:spPr bwMode="auto">
          <a:xfrm>
            <a:off x="6553200" y="4191000"/>
            <a:ext cx="2590800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6" name="Picture 12" descr="greek-classical-epidauros-theatre-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44"/>
          <a:stretch>
            <a:fillRect/>
          </a:stretch>
        </p:blipFill>
        <p:spPr bwMode="auto">
          <a:xfrm>
            <a:off x="3581400" y="3733800"/>
            <a:ext cx="2667000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3852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5" descr="AACHEAW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990600"/>
            <a:ext cx="2676525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Rectangle 7"/>
          <p:cNvSpPr>
            <a:spLocks noChangeArrowheads="1"/>
          </p:cNvSpPr>
          <p:nvPr/>
        </p:nvSpPr>
        <p:spPr bwMode="auto">
          <a:xfrm>
            <a:off x="304800" y="304800"/>
            <a:ext cx="6305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b="1"/>
              <a:t>THOLOS, SANCTUARY OF ATHENA PRONAIA at Delphi</a:t>
            </a:r>
            <a:r>
              <a:rPr lang="en-US"/>
              <a:t> </a:t>
            </a:r>
          </a:p>
        </p:txBody>
      </p:sp>
      <p:pic>
        <p:nvPicPr>
          <p:cNvPr id="46085" name="Picture 8" descr="Greek, Classical, Theodoros of Phokaia, Tholos, Delph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14400"/>
            <a:ext cx="3819525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9" descr="Corinthian capit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419600"/>
            <a:ext cx="2876550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5432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419600" y="304800"/>
            <a:ext cx="3124200" cy="71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>
                <a:latin typeface="Arial" charset="0"/>
              </a:rPr>
              <a:t>Kouros</a:t>
            </a:r>
          </a:p>
        </p:txBody>
      </p:sp>
      <p:sp>
        <p:nvSpPr>
          <p:cNvPr id="12291" name="Rectangle 4"/>
          <p:cNvSpPr>
            <a:spLocks noGrp="1" noChangeArrowheads="1"/>
          </p:cNvSpPr>
          <p:nvPr>
            <p:ph type="title"/>
          </p:nvPr>
        </p:nvSpPr>
        <p:spPr>
          <a:xfrm>
            <a:off x="1295400" y="0"/>
            <a:ext cx="2133600" cy="1036638"/>
          </a:xfrm>
        </p:spPr>
        <p:txBody>
          <a:bodyPr/>
          <a:lstStyle/>
          <a:p>
            <a:pPr eaLnBrk="1" hangingPunct="1"/>
            <a:r>
              <a:rPr lang="en-US" sz="1800">
                <a:solidFill>
                  <a:schemeClr val="tx1"/>
                </a:solidFill>
                <a:latin typeface="Arial" charset="0"/>
              </a:rPr>
              <a:t/>
            </a:r>
            <a:br>
              <a:rPr lang="en-US" sz="1800">
                <a:solidFill>
                  <a:schemeClr val="tx1"/>
                </a:solidFill>
                <a:latin typeface="Arial" charset="0"/>
              </a:rPr>
            </a:br>
            <a:endParaRPr lang="en-US" sz="180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12292" name="Picture 7" descr="NaxianKour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3" t="2531" r="14696" b="2531"/>
          <a:stretch>
            <a:fillRect/>
          </a:stretch>
        </p:blipFill>
        <p:spPr bwMode="auto">
          <a:xfrm>
            <a:off x="2057400" y="304800"/>
            <a:ext cx="1939925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11" descr="greek_kour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838200"/>
            <a:ext cx="1362075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12" descr="Greek, Archaic, NY Kouros side vie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4" t="2350" r="6058" b="2350"/>
          <a:stretch>
            <a:fillRect/>
          </a:stretch>
        </p:blipFill>
        <p:spPr bwMode="auto">
          <a:xfrm>
            <a:off x="6400800" y="838200"/>
            <a:ext cx="25749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15" descr="Greek, Orientalizing, Apoll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200400"/>
            <a:ext cx="1009650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16" descr="Egypt, Mentuemhet portrai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1020763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9" name="Rectangle 17"/>
          <p:cNvSpPr>
            <a:spLocks noChangeArrowheads="1"/>
          </p:cNvSpPr>
          <p:nvPr/>
        </p:nvSpPr>
        <p:spPr bwMode="auto">
          <a:xfrm>
            <a:off x="0" y="228600"/>
            <a:ext cx="1327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Compare with:</a:t>
            </a:r>
          </a:p>
        </p:txBody>
      </p:sp>
      <p:pic>
        <p:nvPicPr>
          <p:cNvPr id="12300" name="Picture 19" descr="kouros_painted_small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657600"/>
            <a:ext cx="120967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7606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HELLENISTIC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52644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86400"/>
            <a:ext cx="9144000" cy="304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1200" b="1" dirty="0" smtClean="0">
                <a:latin typeface="Garamond" charset="0"/>
              </a:rPr>
              <a:t>Figure 5-78</a:t>
            </a:r>
            <a:r>
              <a:rPr lang="en-US" sz="1200" dirty="0" smtClean="0">
                <a:latin typeface="Garamond" charset="0"/>
              </a:rPr>
              <a:t>  Reconstructed west front of the Altar of Zeus, </a:t>
            </a:r>
            <a:r>
              <a:rPr lang="en-US" sz="1200" dirty="0" err="1" smtClean="0">
                <a:latin typeface="Garamond" charset="0"/>
              </a:rPr>
              <a:t>Pergamon</a:t>
            </a:r>
            <a:r>
              <a:rPr lang="en-US" sz="1200" dirty="0" smtClean="0">
                <a:latin typeface="Garamond" charset="0"/>
              </a:rPr>
              <a:t>, Turkey, ca. 175 BCE. Staatliche </a:t>
            </a:r>
            <a:r>
              <a:rPr lang="en-US" sz="1200" dirty="0" err="1" smtClean="0">
                <a:latin typeface="Garamond" charset="0"/>
              </a:rPr>
              <a:t>Museen</a:t>
            </a:r>
            <a:r>
              <a:rPr lang="en-US" sz="1200" dirty="0" smtClean="0">
                <a:latin typeface="Garamond" charset="0"/>
              </a:rPr>
              <a:t>, Berlin. </a:t>
            </a:r>
          </a:p>
        </p:txBody>
      </p:sp>
      <p:sp>
        <p:nvSpPr>
          <p:cNvPr id="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6D3B05B-C178-AD4C-A0D2-4B64434165EF}" type="slidenum">
              <a:rPr lang="en-US" sz="1400" b="0">
                <a:latin typeface="Garamond" charset="0"/>
              </a:rPr>
              <a:pPr/>
              <a:t>121</a:t>
            </a:fld>
            <a:endParaRPr lang="en-US" sz="1400" b="0">
              <a:latin typeface="Garamond" charset="0"/>
            </a:endParaRPr>
          </a:p>
        </p:txBody>
      </p:sp>
      <p:pic>
        <p:nvPicPr>
          <p:cNvPr id="230403" name="Picture 4" descr="5-78.jpg                                                       00063A48Tamsters                       B8A41AE2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4000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49128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19800"/>
            <a:ext cx="9144000" cy="5175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1200" b="1" dirty="0" smtClean="0">
                <a:latin typeface="Garamond" charset="0"/>
              </a:rPr>
              <a:t>Figure 5-79</a:t>
            </a:r>
            <a:r>
              <a:rPr lang="en-US" sz="1200" dirty="0" smtClean="0">
                <a:latin typeface="Garamond" charset="0"/>
              </a:rPr>
              <a:t>  Athena battling </a:t>
            </a:r>
            <a:r>
              <a:rPr lang="en-US" sz="1200" dirty="0" err="1" smtClean="0">
                <a:latin typeface="Garamond" charset="0"/>
              </a:rPr>
              <a:t>Alkyoneos</a:t>
            </a:r>
            <a:r>
              <a:rPr lang="en-US" sz="1200" dirty="0" smtClean="0">
                <a:latin typeface="Garamond" charset="0"/>
              </a:rPr>
              <a:t>, detail of the gigantomachy frieze, from the Altar of Zeus, </a:t>
            </a:r>
            <a:r>
              <a:rPr lang="en-US" sz="1200" dirty="0" err="1" smtClean="0">
                <a:latin typeface="Garamond" charset="0"/>
              </a:rPr>
              <a:t>Pergamon</a:t>
            </a:r>
            <a:r>
              <a:rPr lang="en-US" sz="1200" dirty="0" smtClean="0">
                <a:latin typeface="Garamond" charset="0"/>
              </a:rPr>
              <a:t>, Turkey ca. 175 BCE. Marble, 7</a:t>
            </a:r>
            <a:r>
              <a:rPr lang="ja-JP" altLang="en-US" sz="1200" dirty="0" smtClean="0">
                <a:latin typeface="Garamond" charset="0"/>
              </a:rPr>
              <a:t>’</a:t>
            </a:r>
            <a:r>
              <a:rPr lang="en-US" altLang="ja-JP" sz="1200" dirty="0" smtClean="0">
                <a:latin typeface="Garamond" charset="0"/>
              </a:rPr>
              <a:t> 6</a:t>
            </a:r>
            <a:r>
              <a:rPr lang="ja-JP" altLang="en-US" sz="1200" dirty="0" smtClean="0">
                <a:latin typeface="Garamond" charset="0"/>
              </a:rPr>
              <a:t>”</a:t>
            </a:r>
            <a:r>
              <a:rPr lang="en-US" altLang="ja-JP" sz="1200" dirty="0" smtClean="0">
                <a:latin typeface="Garamond" charset="0"/>
              </a:rPr>
              <a:t> high. Staatliche </a:t>
            </a:r>
            <a:r>
              <a:rPr lang="en-US" altLang="ja-JP" sz="1200" dirty="0" err="1" smtClean="0">
                <a:latin typeface="Garamond" charset="0"/>
              </a:rPr>
              <a:t>Museen</a:t>
            </a:r>
            <a:r>
              <a:rPr lang="en-US" altLang="ja-JP" sz="1200" dirty="0" smtClean="0">
                <a:latin typeface="Garamond" charset="0"/>
              </a:rPr>
              <a:t>, Berlin. </a:t>
            </a:r>
            <a:endParaRPr lang="en-US" sz="1200" dirty="0" smtClean="0">
              <a:latin typeface="Garamond" charset="0"/>
            </a:endParaRPr>
          </a:p>
        </p:txBody>
      </p:sp>
      <p:sp>
        <p:nvSpPr>
          <p:cNvPr id="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BFC8B9E-DACF-4242-BFBA-E4195C6C1398}" type="slidenum">
              <a:rPr lang="en-US" sz="1400" b="0">
                <a:latin typeface="Garamond" charset="0"/>
              </a:rPr>
              <a:pPr/>
              <a:t>122</a:t>
            </a:fld>
            <a:endParaRPr lang="en-US" sz="1400" b="0">
              <a:latin typeface="Garamond" charset="0"/>
            </a:endParaRPr>
          </a:p>
        </p:txBody>
      </p:sp>
      <p:pic>
        <p:nvPicPr>
          <p:cNvPr id="232451" name="Picture 4" descr="5-79.jpg                                                       00063A48Tamsters                       B8A41AE2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686800" cy="596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580474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reek, Hellenistic, recon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0"/>
            <a:ext cx="8610600" cy="292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PergAl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3800"/>
            <a:ext cx="1778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06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733800"/>
            <a:ext cx="3124200" cy="188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1676400" y="228600"/>
            <a:ext cx="2825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b="1"/>
              <a:t>Altar of Zeus, Pergamon</a:t>
            </a:r>
          </a:p>
        </p:txBody>
      </p:sp>
      <p:pic>
        <p:nvPicPr>
          <p:cNvPr id="5130" name="Picture 10" descr="greek-hellenistic-altar of zeus-detail-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5286375"/>
            <a:ext cx="2362200" cy="157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 descr="greek-hellenistic-altar of zeus-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733800"/>
            <a:ext cx="2590800" cy="166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8538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>
                <a:latin typeface="Glegoo"/>
                <a:cs typeface="Glegoo"/>
              </a:rPr>
              <a:t>VASE PAINTING</a:t>
            </a:r>
            <a:endParaRPr lang="en-US" sz="6000" dirty="0">
              <a:latin typeface="Glegoo"/>
              <a:cs typeface="Glegoo"/>
            </a:endParaRPr>
          </a:p>
        </p:txBody>
      </p:sp>
    </p:spTree>
    <p:extLst>
      <p:ext uri="{BB962C8B-B14F-4D97-AF65-F5344CB8AC3E}">
        <p14:creationId xmlns:p14="http://schemas.microsoft.com/office/powerpoint/2010/main" val="426086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GEOMETRIC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151465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86400"/>
            <a:ext cx="3581400" cy="942975"/>
          </a:xfrm>
        </p:spPr>
        <p:txBody>
          <a:bodyPr/>
          <a:lstStyle/>
          <a:p>
            <a:pPr eaLnBrk="1" hangingPunct="1"/>
            <a:r>
              <a:rPr lang="en-US" sz="1200" b="1">
                <a:latin typeface="Garamond" charset="0"/>
              </a:rPr>
              <a:t>Figure 5-2</a:t>
            </a:r>
            <a:r>
              <a:rPr lang="en-US" sz="1200">
                <a:latin typeface="Garamond" charset="0"/>
              </a:rPr>
              <a:t>  Geometric krater, from the Dipylon cemetery, Athens, Greece, ca. 740 BCE. 3</a:t>
            </a:r>
            <a:r>
              <a:rPr lang="ja-JP" altLang="en-US" sz="1200">
                <a:latin typeface="Garamond" charset="0"/>
              </a:rPr>
              <a:t>’</a:t>
            </a:r>
            <a:r>
              <a:rPr lang="en-US" altLang="ja-JP" sz="1200">
                <a:latin typeface="Garamond" charset="0"/>
              </a:rPr>
              <a:t> 4 1/2</a:t>
            </a:r>
            <a:r>
              <a:rPr lang="ja-JP" altLang="en-US" sz="1200">
                <a:latin typeface="Garamond" charset="0"/>
              </a:rPr>
              <a:t>”</a:t>
            </a:r>
            <a:r>
              <a:rPr lang="en-US" altLang="ja-JP" sz="1200">
                <a:latin typeface="Garamond" charset="0"/>
              </a:rPr>
              <a:t> high. Metropolitan Museum of Art, New York.</a:t>
            </a:r>
            <a:endParaRPr lang="en-US" sz="1200">
              <a:latin typeface="Garamond" charset="0"/>
            </a:endParaRPr>
          </a:p>
        </p:txBody>
      </p:sp>
      <p:sp>
        <p:nvSpPr>
          <p:cNvPr id="2867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DB62FB48-0655-2742-BF3E-DE352DB78B1E}" type="slidenum">
              <a:rPr lang="en-US" sz="1400" b="0">
                <a:latin typeface="Garamond" charset="0"/>
              </a:rPr>
              <a:pPr/>
              <a:t>126</a:t>
            </a:fld>
            <a:endParaRPr lang="en-US" sz="1400" b="0">
              <a:latin typeface="Garamond" charset="0"/>
            </a:endParaRPr>
          </a:p>
        </p:txBody>
      </p:sp>
      <p:pic>
        <p:nvPicPr>
          <p:cNvPr id="28676" name="Picture 4" descr="5-01.jpg                                                       00063A48Tamsters                       B8A41AE2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0"/>
            <a:ext cx="48148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5156229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4495800" y="4038600"/>
            <a:ext cx="4419600" cy="1155700"/>
          </a:xfrm>
        </p:spPr>
        <p:txBody>
          <a:bodyPr/>
          <a:lstStyle/>
          <a:p>
            <a:pPr eaLnBrk="1" hangingPunct="1"/>
            <a:r>
              <a:rPr lang="en-US" sz="1200" b="1">
                <a:latin typeface="Garamond" charset="0"/>
              </a:rPr>
              <a:t>5-2A  </a:t>
            </a:r>
            <a:r>
              <a:rPr lang="en-US" sz="1200">
                <a:latin typeface="Garamond" charset="0"/>
              </a:rPr>
              <a:t>DIPYLON PAINTER, Geometric amphora with mourning scene, from the Dipylon cemetery, Athens, Greece, ca. 750 BCE. 5</a:t>
            </a:r>
            <a:r>
              <a:rPr lang="ja-JP" altLang="en-US" sz="1200">
                <a:latin typeface="Garamond" charset="0"/>
              </a:rPr>
              <a:t>’</a:t>
            </a:r>
            <a:r>
              <a:rPr lang="en-US" altLang="ja-JP" sz="1200">
                <a:latin typeface="Garamond" charset="0"/>
              </a:rPr>
              <a:t> 1</a:t>
            </a:r>
            <a:r>
              <a:rPr lang="ja-JP" altLang="en-US" sz="1200">
                <a:latin typeface="Garamond" charset="0"/>
              </a:rPr>
              <a:t>”</a:t>
            </a:r>
            <a:r>
              <a:rPr lang="en-US" altLang="ja-JP" sz="1200">
                <a:latin typeface="Garamond" charset="0"/>
              </a:rPr>
              <a:t> high. National Archaeological Museum, Athens.</a:t>
            </a:r>
            <a:br>
              <a:rPr lang="en-US" altLang="ja-JP" sz="1200">
                <a:latin typeface="Garamond" charset="0"/>
              </a:rPr>
            </a:br>
            <a:endParaRPr lang="en-US" sz="1200">
              <a:latin typeface="Garamond" charset="0"/>
            </a:endParaRP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FE056EA-D566-7047-B942-B9CB826C5673}" type="slidenum">
              <a:rPr lang="en-US" sz="1400" b="0">
                <a:latin typeface="Garamond" charset="0"/>
              </a:rPr>
              <a:pPr/>
              <a:t>127</a:t>
            </a:fld>
            <a:endParaRPr lang="en-US" sz="1400" b="0">
              <a:latin typeface="Garamond" charset="0"/>
            </a:endParaRPr>
          </a:p>
        </p:txBody>
      </p:sp>
      <p:pic>
        <p:nvPicPr>
          <p:cNvPr id="30724" name="Picture 5" descr="05-02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3971925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136962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ORIENTALIZING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367359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86400"/>
            <a:ext cx="3810000" cy="730250"/>
          </a:xfrm>
        </p:spPr>
        <p:txBody>
          <a:bodyPr/>
          <a:lstStyle/>
          <a:p>
            <a:pPr eaLnBrk="1" hangingPunct="1"/>
            <a:r>
              <a:rPr lang="en-US" sz="1200" b="1">
                <a:latin typeface="Garamond" charset="0"/>
              </a:rPr>
              <a:t>Figure 5-5</a:t>
            </a:r>
            <a:r>
              <a:rPr lang="en-US" sz="1200">
                <a:latin typeface="Garamond" charset="0"/>
              </a:rPr>
              <a:t>  Corinthian black-figure amphora with animal friezes, from Rhodes, Greece, ca. 625–600 BCE. 1</a:t>
            </a:r>
            <a:r>
              <a:rPr lang="ja-JP" altLang="en-US" sz="1200">
                <a:latin typeface="Garamond" charset="0"/>
              </a:rPr>
              <a:t>’</a:t>
            </a:r>
            <a:r>
              <a:rPr lang="en-US" altLang="ja-JP" sz="1200">
                <a:latin typeface="Garamond" charset="0"/>
              </a:rPr>
              <a:t> 2</a:t>
            </a:r>
            <a:r>
              <a:rPr lang="ja-JP" altLang="en-US" sz="1200">
                <a:latin typeface="Garamond" charset="0"/>
              </a:rPr>
              <a:t>”</a:t>
            </a:r>
            <a:r>
              <a:rPr lang="en-US" altLang="ja-JP" sz="1200">
                <a:latin typeface="Garamond" charset="0"/>
              </a:rPr>
              <a:t> high. British Museum, London. </a:t>
            </a:r>
            <a:endParaRPr lang="en-US" sz="1200">
              <a:latin typeface="Garamond" charset="0"/>
            </a:endParaRPr>
          </a:p>
        </p:txBody>
      </p:sp>
      <p:sp>
        <p:nvSpPr>
          <p:cNvPr id="39938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7B130D6-6E01-5C40-BF39-52DA373D8EC3}" type="slidenum">
              <a:rPr lang="en-US" sz="1400" b="0">
                <a:latin typeface="Garamond" charset="0"/>
              </a:rPr>
              <a:pPr/>
              <a:t>129</a:t>
            </a:fld>
            <a:endParaRPr lang="en-US" sz="1400" b="0">
              <a:latin typeface="Garamond" charset="0"/>
            </a:endParaRPr>
          </a:p>
        </p:txBody>
      </p:sp>
      <p:pic>
        <p:nvPicPr>
          <p:cNvPr id="39939" name="Picture 5" descr="5-04.jpg                                                       00063A48Tamsters                       B8A41AE2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300" y="0"/>
            <a:ext cx="4889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TextBox 4"/>
          <p:cNvSpPr txBox="1">
            <a:spLocks noChangeArrowheads="1"/>
          </p:cNvSpPr>
          <p:nvPr/>
        </p:nvSpPr>
        <p:spPr bwMode="auto">
          <a:xfrm>
            <a:off x="533400" y="1524000"/>
            <a:ext cx="2819400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0">
                <a:latin typeface="Garamond" charset="0"/>
              </a:rPr>
              <a:t>Observe the creatures on this black-figure amphora. Are there any precedents for such composite creatures?</a:t>
            </a:r>
          </a:p>
        </p:txBody>
      </p:sp>
    </p:spTree>
    <p:extLst>
      <p:ext uri="{BB962C8B-B14F-4D97-AF65-F5344CB8AC3E}">
        <p14:creationId xmlns:p14="http://schemas.microsoft.com/office/powerpoint/2010/main" val="4366872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86400"/>
            <a:ext cx="4800600" cy="738188"/>
          </a:xfrm>
        </p:spPr>
        <p:txBody>
          <a:bodyPr>
            <a:normAutofit/>
          </a:bodyPr>
          <a:lstStyle/>
          <a:p>
            <a:pPr eaLnBrk="1" hangingPunct="1"/>
            <a:r>
              <a:rPr lang="en-US" sz="1200" b="1" dirty="0">
                <a:latin typeface="Garamond" charset="0"/>
                <a:ea typeface="ＭＳ Ｐゴシック" charset="0"/>
                <a:cs typeface="ＭＳ Ｐゴシック" charset="0"/>
              </a:rPr>
              <a:t>Figure 5-8</a:t>
            </a:r>
            <a:r>
              <a:rPr lang="en-US" sz="1200" dirty="0">
                <a:latin typeface="Garamond" charset="0"/>
                <a:ea typeface="ＭＳ Ｐゴシック" charset="0"/>
                <a:cs typeface="ＭＳ Ｐゴシック" charset="0"/>
              </a:rPr>
              <a:t>  Calf Bearer, dedicated by </a:t>
            </a:r>
            <a:r>
              <a:rPr lang="en-US" sz="1200" dirty="0" err="1">
                <a:latin typeface="Garamond" charset="0"/>
                <a:ea typeface="ＭＳ Ｐゴシック" charset="0"/>
                <a:cs typeface="ＭＳ Ｐゴシック" charset="0"/>
              </a:rPr>
              <a:t>Rhonbos</a:t>
            </a:r>
            <a:r>
              <a:rPr lang="en-US" sz="1200" dirty="0">
                <a:latin typeface="Garamond" charset="0"/>
                <a:ea typeface="ＭＳ Ｐゴシック" charset="0"/>
                <a:cs typeface="ＭＳ Ｐゴシック" charset="0"/>
              </a:rPr>
              <a:t> on the Acropolis, Athens, Greece, ca. 560 BCE. Marble, restored height 5</a:t>
            </a:r>
            <a:r>
              <a:rPr lang="ja-JP" altLang="en-US" sz="1200" dirty="0">
                <a:latin typeface="Garamond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1200" dirty="0">
                <a:latin typeface="Garamond" charset="0"/>
                <a:ea typeface="ＭＳ Ｐゴシック" charset="0"/>
                <a:cs typeface="ＭＳ Ｐゴシック" charset="0"/>
              </a:rPr>
              <a:t> 5</a:t>
            </a:r>
            <a:r>
              <a:rPr lang="ja-JP" altLang="en-US" sz="1200" dirty="0">
                <a:latin typeface="Garamond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1200" dirty="0">
                <a:latin typeface="Garamond" charset="0"/>
                <a:ea typeface="ＭＳ Ｐゴシック" charset="0"/>
                <a:cs typeface="ＭＳ Ｐゴシック" charset="0"/>
              </a:rPr>
              <a:t>; fragment 3</a:t>
            </a:r>
            <a:r>
              <a:rPr lang="ja-JP" altLang="en-US" sz="1200" dirty="0">
                <a:latin typeface="Garamond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1200" dirty="0">
                <a:latin typeface="Garamond" charset="0"/>
                <a:ea typeface="ＭＳ Ｐゴシック" charset="0"/>
                <a:cs typeface="ＭＳ Ｐゴシック" charset="0"/>
              </a:rPr>
              <a:t> 11 1/2</a:t>
            </a:r>
            <a:r>
              <a:rPr lang="ja-JP" altLang="en-US" sz="1200" dirty="0">
                <a:latin typeface="Garamond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1200" dirty="0">
                <a:latin typeface="Garamond" charset="0"/>
                <a:ea typeface="ＭＳ Ｐゴシック" charset="0"/>
                <a:cs typeface="ＭＳ Ｐゴシック" charset="0"/>
              </a:rPr>
              <a:t> high. Acropolis Museum, Athens. </a:t>
            </a:r>
            <a:endParaRPr lang="en-US" sz="1200" dirty="0">
              <a:latin typeface="Garamon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529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41F7DD3-619F-F44F-B533-157BD485C29F}" type="slidenum">
              <a:rPr lang="en-US" sz="1400" b="0">
                <a:latin typeface="Garamond" charset="0"/>
              </a:rPr>
              <a:pPr/>
              <a:t>13</a:t>
            </a:fld>
            <a:endParaRPr lang="en-US" sz="1400" b="0">
              <a:latin typeface="Garamond" charset="0"/>
            </a:endParaRPr>
          </a:p>
        </p:txBody>
      </p:sp>
      <p:pic>
        <p:nvPicPr>
          <p:cNvPr id="55299" name="Picture 4" descr="5-09.jpg                                                       00063A48Tamsters                       B8A41AE2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838" y="0"/>
            <a:ext cx="38909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4692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ARCHAIC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720965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86400"/>
            <a:ext cx="9144000" cy="5238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1200" b="1" dirty="0" smtClean="0">
                <a:latin typeface="Garamond" charset="0"/>
              </a:rPr>
              <a:t>Figure5-19 </a:t>
            </a:r>
            <a:r>
              <a:rPr lang="en-US" sz="1200" dirty="0" smtClean="0">
                <a:latin typeface="Garamond" charset="0"/>
              </a:rPr>
              <a:t>KLEITIAS and ERGOTIMOS, </a:t>
            </a:r>
            <a:r>
              <a:rPr lang="en-US" sz="1200" i="1" dirty="0" smtClean="0">
                <a:latin typeface="Garamond" charset="0"/>
              </a:rPr>
              <a:t>François Vase</a:t>
            </a:r>
            <a:r>
              <a:rPr lang="en-US" sz="1200" dirty="0" smtClean="0">
                <a:latin typeface="Garamond" charset="0"/>
              </a:rPr>
              <a:t> (Athenian black-figure volute </a:t>
            </a:r>
            <a:r>
              <a:rPr lang="en-US" sz="1200" dirty="0" err="1" smtClean="0">
                <a:latin typeface="Garamond" charset="0"/>
              </a:rPr>
              <a:t>krater</a:t>
            </a:r>
            <a:r>
              <a:rPr lang="en-US" sz="1200" dirty="0" smtClean="0">
                <a:latin typeface="Garamond" charset="0"/>
              </a:rPr>
              <a:t>), from </a:t>
            </a:r>
            <a:r>
              <a:rPr lang="en-US" sz="1200" dirty="0" err="1" smtClean="0">
                <a:latin typeface="Garamond" charset="0"/>
              </a:rPr>
              <a:t>Chiusi</a:t>
            </a:r>
            <a:r>
              <a:rPr lang="en-US" sz="1200" dirty="0" smtClean="0">
                <a:latin typeface="Garamond" charset="0"/>
              </a:rPr>
              <a:t>, Italy, ca. 570 BCE. General view (</a:t>
            </a:r>
            <a:r>
              <a:rPr lang="en-US" sz="1200" i="1" dirty="0" smtClean="0">
                <a:latin typeface="Garamond" charset="0"/>
              </a:rPr>
              <a:t>top</a:t>
            </a:r>
            <a:r>
              <a:rPr lang="en-US" sz="1200" dirty="0" smtClean="0">
                <a:latin typeface="Garamond" charset="0"/>
              </a:rPr>
              <a:t>) and detail of </a:t>
            </a:r>
            <a:r>
              <a:rPr lang="en-US" sz="1200" dirty="0" err="1" smtClean="0">
                <a:latin typeface="Garamond" charset="0"/>
              </a:rPr>
              <a:t>centauromachy</a:t>
            </a:r>
            <a:r>
              <a:rPr lang="en-US" sz="1200" dirty="0" smtClean="0">
                <a:latin typeface="Garamond" charset="0"/>
              </a:rPr>
              <a:t> on other side of vase (</a:t>
            </a:r>
            <a:r>
              <a:rPr lang="en-US" sz="1200" i="1" dirty="0" smtClean="0">
                <a:latin typeface="Garamond" charset="0"/>
              </a:rPr>
              <a:t>bottom</a:t>
            </a:r>
            <a:r>
              <a:rPr lang="en-US" sz="1200" dirty="0" smtClean="0">
                <a:latin typeface="Garamond" charset="0"/>
              </a:rPr>
              <a:t>). 2</a:t>
            </a:r>
            <a:r>
              <a:rPr lang="ja-JP" altLang="en-US" sz="1200" dirty="0" smtClean="0">
                <a:latin typeface="Garamond" charset="0"/>
              </a:rPr>
              <a:t>’</a:t>
            </a:r>
            <a:r>
              <a:rPr lang="en-US" altLang="ja-JP" sz="1200" dirty="0" smtClean="0">
                <a:latin typeface="Garamond" charset="0"/>
              </a:rPr>
              <a:t> 2</a:t>
            </a:r>
            <a:r>
              <a:rPr lang="ja-JP" altLang="en-US" sz="1200" dirty="0" smtClean="0">
                <a:latin typeface="Garamond" charset="0"/>
              </a:rPr>
              <a:t>”</a:t>
            </a:r>
            <a:r>
              <a:rPr lang="en-US" altLang="ja-JP" sz="1200" dirty="0" smtClean="0">
                <a:latin typeface="Garamond" charset="0"/>
              </a:rPr>
              <a:t> high. </a:t>
            </a:r>
            <a:r>
              <a:rPr lang="en-US" altLang="ja-JP" sz="1200" dirty="0" err="1" smtClean="0">
                <a:latin typeface="Garamond" charset="0"/>
              </a:rPr>
              <a:t>Museo</a:t>
            </a:r>
            <a:r>
              <a:rPr lang="en-US" altLang="ja-JP" sz="1200" dirty="0" smtClean="0">
                <a:latin typeface="Garamond" charset="0"/>
              </a:rPr>
              <a:t> </a:t>
            </a:r>
            <a:r>
              <a:rPr lang="en-US" altLang="ja-JP" sz="1200" dirty="0" err="1" smtClean="0">
                <a:latin typeface="Garamond" charset="0"/>
              </a:rPr>
              <a:t>Archeologico</a:t>
            </a:r>
            <a:r>
              <a:rPr lang="en-US" altLang="ja-JP" sz="1200" dirty="0" smtClean="0">
                <a:latin typeface="Garamond" charset="0"/>
              </a:rPr>
              <a:t>, Florence.  </a:t>
            </a:r>
            <a:endParaRPr lang="en-US" sz="1200" dirty="0" smtClean="0">
              <a:latin typeface="Garamond" charset="0"/>
            </a:endParaRPr>
          </a:p>
        </p:txBody>
      </p:sp>
      <p:sp>
        <p:nvSpPr>
          <p:cNvPr id="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DF206FD7-20A6-6749-BBB6-201AFD8A1800}" type="slidenum">
              <a:rPr lang="en-US" sz="1400" b="0">
                <a:latin typeface="Garamond" charset="0"/>
              </a:rPr>
              <a:pPr/>
              <a:t>131</a:t>
            </a:fld>
            <a:endParaRPr lang="en-US" sz="1400" b="0">
              <a:latin typeface="Garamond" charset="0"/>
            </a:endParaRPr>
          </a:p>
        </p:txBody>
      </p:sp>
      <p:pic>
        <p:nvPicPr>
          <p:cNvPr id="82947" name="Picture 4" descr=" 5-18a.jpg                                                      00063A48Tamsters                       B8A41AE2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4114800" cy="393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8" name="Picture 5" descr=" 5-18b.jpg                                                      00063A48Tamsters                       B8A41AE2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828800"/>
            <a:ext cx="4953000" cy="289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4591348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19800"/>
            <a:ext cx="9144000" cy="5238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1200" b="1" dirty="0" smtClean="0">
                <a:latin typeface="Garamond" charset="0"/>
              </a:rPr>
              <a:t>Figure 5-20</a:t>
            </a:r>
            <a:r>
              <a:rPr lang="en-US" sz="1200" dirty="0" smtClean="0">
                <a:latin typeface="Garamond" charset="0"/>
              </a:rPr>
              <a:t> EXEKIAS, Achilles and Ajax playing a dice game (detail from an Athenian black-figure amphora), from </a:t>
            </a:r>
            <a:r>
              <a:rPr lang="en-US" sz="1200" dirty="0" err="1" smtClean="0">
                <a:latin typeface="Garamond" charset="0"/>
              </a:rPr>
              <a:t>Vulci</a:t>
            </a:r>
            <a:r>
              <a:rPr lang="en-US" sz="1200" dirty="0" smtClean="0">
                <a:latin typeface="Garamond" charset="0"/>
              </a:rPr>
              <a:t>, Italy, ca. 540–530 BCE. Whole vessel 2</a:t>
            </a:r>
            <a:r>
              <a:rPr lang="ja-JP" altLang="en-US" sz="1200" dirty="0" smtClean="0">
                <a:latin typeface="Garamond" charset="0"/>
              </a:rPr>
              <a:t>’</a:t>
            </a:r>
            <a:r>
              <a:rPr lang="en-US" altLang="ja-JP" sz="1200" dirty="0" smtClean="0">
                <a:latin typeface="Garamond" charset="0"/>
              </a:rPr>
              <a:t> high; detail 8 1/2</a:t>
            </a:r>
            <a:r>
              <a:rPr lang="ja-JP" altLang="en-US" sz="1200" dirty="0" smtClean="0">
                <a:latin typeface="Garamond" charset="0"/>
              </a:rPr>
              <a:t>”</a:t>
            </a:r>
            <a:r>
              <a:rPr lang="en-US" altLang="ja-JP" sz="1200" dirty="0" smtClean="0">
                <a:latin typeface="Garamond" charset="0"/>
              </a:rPr>
              <a:t> high. </a:t>
            </a:r>
            <a:r>
              <a:rPr lang="en-US" altLang="ja-JP" sz="1200" dirty="0" err="1" smtClean="0">
                <a:latin typeface="Garamond" charset="0"/>
              </a:rPr>
              <a:t>Musei</a:t>
            </a:r>
            <a:r>
              <a:rPr lang="en-US" altLang="ja-JP" sz="1200" dirty="0" smtClean="0">
                <a:latin typeface="Garamond" charset="0"/>
              </a:rPr>
              <a:t> </a:t>
            </a:r>
            <a:r>
              <a:rPr lang="en-US" altLang="ja-JP" sz="1200" dirty="0" err="1" smtClean="0">
                <a:latin typeface="Garamond" charset="0"/>
              </a:rPr>
              <a:t>Vaticani</a:t>
            </a:r>
            <a:r>
              <a:rPr lang="en-US" altLang="ja-JP" sz="1200" dirty="0" smtClean="0">
                <a:latin typeface="Garamond" charset="0"/>
              </a:rPr>
              <a:t>, Rome.</a:t>
            </a:r>
            <a:endParaRPr lang="en-US" sz="1200" dirty="0" smtClean="0">
              <a:latin typeface="Garamond" charset="0"/>
            </a:endParaRPr>
          </a:p>
        </p:txBody>
      </p:sp>
      <p:sp>
        <p:nvSpPr>
          <p:cNvPr id="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8827606-4480-114E-8E3D-A0E60A7C72E5}" type="slidenum">
              <a:rPr lang="en-US" sz="1400" b="0">
                <a:latin typeface="Garamond" charset="0"/>
              </a:rPr>
              <a:pPr/>
              <a:t>132</a:t>
            </a:fld>
            <a:endParaRPr lang="en-US" sz="1400" b="0">
              <a:latin typeface="Garamond" charset="0"/>
            </a:endParaRPr>
          </a:p>
        </p:txBody>
      </p:sp>
      <p:pic>
        <p:nvPicPr>
          <p:cNvPr id="86019" name="Picture 4" descr="5-19.jpg                                                       00063A48Tamsters                       B8A41AE2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8153400" cy="585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595689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42025"/>
            <a:ext cx="9144000" cy="5238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1200" b="1" dirty="0" smtClean="0">
                <a:latin typeface="Garamond" charset="0"/>
              </a:rPr>
              <a:t>Figure 5-21</a:t>
            </a:r>
            <a:r>
              <a:rPr lang="en-US" sz="1200" dirty="0" smtClean="0">
                <a:latin typeface="Garamond" charset="0"/>
              </a:rPr>
              <a:t>  ANDOKIDES PAINTER, Achilles and Ajax playing a dice game (Athenian bilingual amphora), from </a:t>
            </a:r>
            <a:r>
              <a:rPr lang="en-US" sz="1200" dirty="0" err="1" smtClean="0">
                <a:latin typeface="Garamond" charset="0"/>
              </a:rPr>
              <a:t>Orvieto</a:t>
            </a:r>
            <a:r>
              <a:rPr lang="en-US" sz="1200" dirty="0" smtClean="0">
                <a:latin typeface="Garamond" charset="0"/>
              </a:rPr>
              <a:t>, Italy, ca. 525–520 BCE. Black-figure side (</a:t>
            </a:r>
            <a:r>
              <a:rPr lang="en-US" sz="1200" i="1" dirty="0" smtClean="0">
                <a:latin typeface="Garamond" charset="0"/>
              </a:rPr>
              <a:t>left</a:t>
            </a:r>
            <a:r>
              <a:rPr lang="en-US" sz="1200" dirty="0" smtClean="0">
                <a:latin typeface="Garamond" charset="0"/>
              </a:rPr>
              <a:t>) and red-figure side (</a:t>
            </a:r>
            <a:r>
              <a:rPr lang="en-US" sz="1200" i="1" dirty="0" smtClean="0">
                <a:latin typeface="Garamond" charset="0"/>
              </a:rPr>
              <a:t>right</a:t>
            </a:r>
            <a:r>
              <a:rPr lang="en-US" sz="1200" dirty="0" smtClean="0">
                <a:latin typeface="Garamond" charset="0"/>
              </a:rPr>
              <a:t>). 1</a:t>
            </a:r>
            <a:r>
              <a:rPr lang="ja-JP" altLang="en-US" sz="1200" dirty="0" smtClean="0">
                <a:latin typeface="Garamond" charset="0"/>
              </a:rPr>
              <a:t>’</a:t>
            </a:r>
            <a:r>
              <a:rPr lang="en-US" altLang="ja-JP" sz="1200" dirty="0" smtClean="0">
                <a:latin typeface="Garamond" charset="0"/>
              </a:rPr>
              <a:t> 9</a:t>
            </a:r>
            <a:r>
              <a:rPr lang="ja-JP" altLang="en-US" sz="1200" dirty="0" smtClean="0">
                <a:latin typeface="Garamond" charset="0"/>
              </a:rPr>
              <a:t>”</a:t>
            </a:r>
            <a:r>
              <a:rPr lang="en-US" altLang="ja-JP" sz="1200" dirty="0" smtClean="0">
                <a:latin typeface="Garamond" charset="0"/>
              </a:rPr>
              <a:t> high. Museum of Fine Arts, Boston.</a:t>
            </a:r>
            <a:endParaRPr lang="en-US" sz="1200" dirty="0" smtClean="0">
              <a:latin typeface="Garamond" charset="0"/>
            </a:endParaRPr>
          </a:p>
        </p:txBody>
      </p:sp>
      <p:sp>
        <p:nvSpPr>
          <p:cNvPr id="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16536F34-693D-F94A-B253-CA604D3994BC}" type="slidenum">
              <a:rPr lang="en-US" sz="1400" b="0">
                <a:latin typeface="Garamond" charset="0"/>
              </a:rPr>
              <a:pPr/>
              <a:t>133</a:t>
            </a:fld>
            <a:endParaRPr lang="en-US" sz="1400" b="0">
              <a:latin typeface="Garamond" charset="0"/>
            </a:endParaRPr>
          </a:p>
        </p:txBody>
      </p:sp>
      <p:pic>
        <p:nvPicPr>
          <p:cNvPr id="88067" name="Picture 4" descr=" 5-20a.jpg                                                      00063A48Tamsters                       B8A41AE2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0"/>
            <a:ext cx="40894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8" name="Picture 5" descr=" 5-20b.jpg                                                      00063A48Tamsters                       B8A41AE2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0"/>
            <a:ext cx="4087813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1456828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654675"/>
            <a:ext cx="9144000" cy="5238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1200" b="1" dirty="0" smtClean="0">
                <a:latin typeface="Garamond" charset="0"/>
              </a:rPr>
              <a:t>Figure 5-22</a:t>
            </a:r>
            <a:r>
              <a:rPr lang="en-US" sz="1200" dirty="0" smtClean="0">
                <a:latin typeface="Garamond" charset="0"/>
              </a:rPr>
              <a:t>  EUPHRONIOS, </a:t>
            </a:r>
            <a:r>
              <a:rPr lang="en-US" sz="1200" dirty="0" err="1" smtClean="0">
                <a:latin typeface="Garamond" charset="0"/>
              </a:rPr>
              <a:t>Herakles</a:t>
            </a:r>
            <a:r>
              <a:rPr lang="en-US" sz="1200" dirty="0" smtClean="0">
                <a:latin typeface="Garamond" charset="0"/>
              </a:rPr>
              <a:t> wrestling </a:t>
            </a:r>
            <a:r>
              <a:rPr lang="en-US" sz="1200" dirty="0" err="1" smtClean="0">
                <a:latin typeface="Garamond" charset="0"/>
              </a:rPr>
              <a:t>Antaios</a:t>
            </a:r>
            <a:r>
              <a:rPr lang="en-US" sz="1200" dirty="0" smtClean="0">
                <a:latin typeface="Garamond" charset="0"/>
              </a:rPr>
              <a:t> (detail of an Athenian red-figure calyx </a:t>
            </a:r>
            <a:r>
              <a:rPr lang="en-US" sz="1200" dirty="0" err="1" smtClean="0">
                <a:latin typeface="Garamond" charset="0"/>
              </a:rPr>
              <a:t>krater</a:t>
            </a:r>
            <a:r>
              <a:rPr lang="en-US" sz="1200" dirty="0" smtClean="0">
                <a:latin typeface="Garamond" charset="0"/>
              </a:rPr>
              <a:t>), from </a:t>
            </a:r>
            <a:r>
              <a:rPr lang="en-US" sz="1200" dirty="0" err="1" smtClean="0">
                <a:latin typeface="Garamond" charset="0"/>
              </a:rPr>
              <a:t>Cerveteri</a:t>
            </a:r>
            <a:r>
              <a:rPr lang="en-US" sz="1200" dirty="0" smtClean="0">
                <a:latin typeface="Garamond" charset="0"/>
              </a:rPr>
              <a:t>, Italy, ca. 510 BCE. Whole vessel 1</a:t>
            </a:r>
            <a:r>
              <a:rPr lang="ja-JP" altLang="en-US" sz="1200" dirty="0" smtClean="0">
                <a:latin typeface="Garamond" charset="0"/>
              </a:rPr>
              <a:t>’</a:t>
            </a:r>
            <a:r>
              <a:rPr lang="en-US" altLang="ja-JP" sz="1200" dirty="0" smtClean="0">
                <a:latin typeface="Garamond" charset="0"/>
              </a:rPr>
              <a:t> 7</a:t>
            </a:r>
            <a:r>
              <a:rPr lang="ja-JP" altLang="en-US" sz="1200" dirty="0" smtClean="0">
                <a:latin typeface="Garamond" charset="0"/>
              </a:rPr>
              <a:t>”</a:t>
            </a:r>
            <a:r>
              <a:rPr lang="en-US" altLang="ja-JP" sz="1200" dirty="0" smtClean="0">
                <a:latin typeface="Garamond" charset="0"/>
              </a:rPr>
              <a:t> high; detail 7 3/4</a:t>
            </a:r>
            <a:r>
              <a:rPr lang="ja-JP" altLang="en-US" sz="1200" dirty="0" smtClean="0">
                <a:latin typeface="Garamond" charset="0"/>
              </a:rPr>
              <a:t>”</a:t>
            </a:r>
            <a:r>
              <a:rPr lang="en-US" altLang="ja-JP" sz="1200" dirty="0" smtClean="0">
                <a:latin typeface="Garamond" charset="0"/>
              </a:rPr>
              <a:t> high. Louvre, Paris. </a:t>
            </a:r>
            <a:endParaRPr lang="en-US" sz="1200" dirty="0" smtClean="0">
              <a:latin typeface="Garamond" charset="0"/>
            </a:endParaRPr>
          </a:p>
        </p:txBody>
      </p:sp>
      <p:sp>
        <p:nvSpPr>
          <p:cNvPr id="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D8D8503-5471-974E-8D07-C9787CBA9375}" type="slidenum">
              <a:rPr lang="en-US" sz="1400" b="0">
                <a:latin typeface="Garamond" charset="0"/>
              </a:rPr>
              <a:pPr/>
              <a:t>134</a:t>
            </a:fld>
            <a:endParaRPr lang="en-US" sz="1400" b="0">
              <a:latin typeface="Garamond" charset="0"/>
            </a:endParaRPr>
          </a:p>
        </p:txBody>
      </p:sp>
      <p:pic>
        <p:nvPicPr>
          <p:cNvPr id="90115" name="Picture 4" descr="5-21.jpg                                                       00063A48Tamsters                       B8A41AE2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61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22926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Greek, Archaic, calf bear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6" r="5882"/>
          <a:stretch>
            <a:fillRect/>
          </a:stretch>
        </p:blipFill>
        <p:spPr bwMode="auto">
          <a:xfrm>
            <a:off x="4800600" y="685800"/>
            <a:ext cx="2895600" cy="566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6553200" y="6553200"/>
            <a:ext cx="30480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">
                <a:solidFill>
                  <a:srgbClr val="FF9900"/>
                </a:solidFill>
              </a:rPr>
              <a:t>Gardner</a:t>
            </a:r>
            <a:r>
              <a:rPr lang="ja-JP" altLang="en-US" sz="400">
                <a:solidFill>
                  <a:srgbClr val="FF9900"/>
                </a:solidFill>
              </a:rPr>
              <a:t>’</a:t>
            </a:r>
            <a:r>
              <a:rPr lang="en-US" sz="400">
                <a:solidFill>
                  <a:srgbClr val="FF9900"/>
                </a:solidFill>
              </a:rPr>
              <a:t>s 12</a:t>
            </a:r>
            <a:r>
              <a:rPr lang="en-US" sz="400" baseline="30000">
                <a:solidFill>
                  <a:srgbClr val="FF9900"/>
                </a:solidFill>
              </a:rPr>
              <a:t>th</a:t>
            </a:r>
            <a:r>
              <a:rPr lang="en-US" sz="400">
                <a:solidFill>
                  <a:srgbClr val="FF9900"/>
                </a:solidFill>
              </a:rPr>
              <a:t> ed, p. 113</a:t>
            </a:r>
          </a:p>
        </p:txBody>
      </p:sp>
      <p:pic>
        <p:nvPicPr>
          <p:cNvPr id="13318" name="Picture 7" descr="Moschoforos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533400"/>
            <a:ext cx="1082675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9" descr="GrkErl4-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17526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1" descr="416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895600"/>
            <a:ext cx="22098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4123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86400"/>
            <a:ext cx="5334000" cy="523875"/>
          </a:xfrm>
        </p:spPr>
        <p:txBody>
          <a:bodyPr>
            <a:normAutofit/>
          </a:bodyPr>
          <a:lstStyle/>
          <a:p>
            <a:pPr eaLnBrk="1" hangingPunct="1"/>
            <a:r>
              <a:rPr lang="en-US" sz="1200" b="1" dirty="0">
                <a:latin typeface="Garamond" charset="0"/>
                <a:ea typeface="ＭＳ Ｐゴシック" charset="0"/>
                <a:cs typeface="ＭＳ Ｐゴシック" charset="0"/>
              </a:rPr>
              <a:t>Figure 5-9</a:t>
            </a:r>
            <a:r>
              <a:rPr lang="en-US" sz="1200" dirty="0">
                <a:latin typeface="Garamond" charset="0"/>
                <a:ea typeface="ＭＳ Ｐゴシック" charset="0"/>
                <a:cs typeface="ＭＳ Ｐゴシック" charset="0"/>
              </a:rPr>
              <a:t>  </a:t>
            </a:r>
            <a:r>
              <a:rPr lang="en-US" sz="1200" dirty="0" err="1">
                <a:latin typeface="Garamond" charset="0"/>
                <a:ea typeface="ＭＳ Ｐゴシック" charset="0"/>
                <a:cs typeface="ＭＳ Ｐゴシック" charset="0"/>
              </a:rPr>
              <a:t>Kroisos</a:t>
            </a:r>
            <a:r>
              <a:rPr lang="en-US" sz="1200" dirty="0">
                <a:latin typeface="Garamond" charset="0"/>
                <a:ea typeface="ＭＳ Ｐゴシック" charset="0"/>
                <a:cs typeface="ＭＳ Ｐゴシック" charset="0"/>
              </a:rPr>
              <a:t>, from </a:t>
            </a:r>
            <a:r>
              <a:rPr lang="en-US" sz="1200" dirty="0" err="1">
                <a:latin typeface="Garamond" charset="0"/>
                <a:ea typeface="ＭＳ Ｐゴシック" charset="0"/>
                <a:cs typeface="ＭＳ Ｐゴシック" charset="0"/>
              </a:rPr>
              <a:t>Anavysos</a:t>
            </a:r>
            <a:r>
              <a:rPr lang="en-US" sz="1200" dirty="0">
                <a:latin typeface="Garamond" charset="0"/>
                <a:ea typeface="ＭＳ Ｐゴシック" charset="0"/>
                <a:cs typeface="ＭＳ Ｐゴシック" charset="0"/>
              </a:rPr>
              <a:t>, Greece, ca. 530 BCE. Marble, 6</a:t>
            </a:r>
            <a:r>
              <a:rPr lang="ja-JP" altLang="en-US" sz="1200" dirty="0">
                <a:latin typeface="Garamond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1200" dirty="0">
                <a:latin typeface="Garamond" charset="0"/>
                <a:ea typeface="ＭＳ Ｐゴシック" charset="0"/>
                <a:cs typeface="ＭＳ Ｐゴシック" charset="0"/>
              </a:rPr>
              <a:t> 4</a:t>
            </a:r>
            <a:r>
              <a:rPr lang="ja-JP" altLang="en-US" sz="1200" dirty="0">
                <a:latin typeface="Garamond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1200" dirty="0">
                <a:latin typeface="Garamond" charset="0"/>
                <a:ea typeface="ＭＳ Ｐゴシック" charset="0"/>
                <a:cs typeface="ＭＳ Ｐゴシック" charset="0"/>
              </a:rPr>
              <a:t> high. National Archaeological Museum, Athens. </a:t>
            </a:r>
            <a:endParaRPr lang="en-US" sz="1200" dirty="0">
              <a:latin typeface="Garamon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73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95A6DC9-CE5A-6E4A-951D-89BF6D7F7E19}" type="slidenum">
              <a:rPr lang="en-US" sz="1400" b="0">
                <a:latin typeface="Garamond" charset="0"/>
              </a:rPr>
              <a:pPr/>
              <a:t>15</a:t>
            </a:fld>
            <a:endParaRPr lang="en-US" sz="1400" b="0">
              <a:latin typeface="Garamond" charset="0"/>
            </a:endParaRPr>
          </a:p>
        </p:txBody>
      </p:sp>
      <p:pic>
        <p:nvPicPr>
          <p:cNvPr id="57347" name="Picture 4" descr="5-10.jpg                                                       00063A48Tamsters                       B8A41AE2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963" y="0"/>
            <a:ext cx="32718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TextBox 4"/>
          <p:cNvSpPr txBox="1">
            <a:spLocks noChangeArrowheads="1"/>
          </p:cNvSpPr>
          <p:nvPr/>
        </p:nvSpPr>
        <p:spPr bwMode="auto">
          <a:xfrm>
            <a:off x="304800" y="2209800"/>
            <a:ext cx="4343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0">
                <a:latin typeface="Garamond" charset="0"/>
              </a:rPr>
              <a:t>Why did Greek artists render the male form in the nude? </a:t>
            </a:r>
          </a:p>
        </p:txBody>
      </p:sp>
    </p:spTree>
    <p:extLst>
      <p:ext uri="{BB962C8B-B14F-4D97-AF65-F5344CB8AC3E}">
        <p14:creationId xmlns:p14="http://schemas.microsoft.com/office/powerpoint/2010/main" val="1818255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kouros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" r="10001"/>
          <a:stretch>
            <a:fillRect/>
          </a:stretch>
        </p:blipFill>
        <p:spPr bwMode="auto">
          <a:xfrm>
            <a:off x="2895600" y="4157663"/>
            <a:ext cx="3962400" cy="270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7" descr="kouros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5" t="5664" r="16547" b="5133"/>
          <a:stretch>
            <a:fillRect/>
          </a:stretch>
        </p:blipFill>
        <p:spPr bwMode="auto">
          <a:xfrm>
            <a:off x="762000" y="1981200"/>
            <a:ext cx="154305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9" descr="kouros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4" t="10001" r="6589"/>
          <a:stretch>
            <a:fillRect/>
          </a:stretch>
        </p:blipFill>
        <p:spPr bwMode="auto">
          <a:xfrm>
            <a:off x="2362200" y="609600"/>
            <a:ext cx="16764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12" descr="kouro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609600"/>
            <a:ext cx="93503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13" descr="http://www.artres.com/LowRes2/TR3/F/W/L/Y/ART38802.jpg"/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8" r="14766"/>
          <a:stretch>
            <a:fillRect/>
          </a:stretch>
        </p:blipFill>
        <p:spPr bwMode="auto">
          <a:xfrm>
            <a:off x="0" y="152400"/>
            <a:ext cx="1219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19" descr="kouros_kroiso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2" r="9929"/>
          <a:stretch>
            <a:fillRect/>
          </a:stretch>
        </p:blipFill>
        <p:spPr bwMode="auto">
          <a:xfrm>
            <a:off x="6880225" y="838200"/>
            <a:ext cx="182245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1224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86400"/>
            <a:ext cx="4724400" cy="523875"/>
          </a:xfrm>
        </p:spPr>
        <p:txBody>
          <a:bodyPr>
            <a:normAutofit/>
          </a:bodyPr>
          <a:lstStyle/>
          <a:p>
            <a:pPr eaLnBrk="1" hangingPunct="1"/>
            <a:r>
              <a:rPr lang="en-US" sz="1200" b="1" dirty="0">
                <a:latin typeface="Garamond" charset="0"/>
                <a:ea typeface="ＭＳ Ｐゴシック" charset="0"/>
                <a:cs typeface="ＭＳ Ｐゴシック" charset="0"/>
              </a:rPr>
              <a:t>Figure 5-10</a:t>
            </a:r>
            <a:r>
              <a:rPr lang="en-US" sz="1200" dirty="0">
                <a:latin typeface="Garamond" charset="0"/>
                <a:ea typeface="ＭＳ Ｐゴシック" charset="0"/>
                <a:cs typeface="ＭＳ Ｐゴシック" charset="0"/>
              </a:rPr>
              <a:t>  </a:t>
            </a:r>
            <a:r>
              <a:rPr lang="en-US" sz="1200" i="1" dirty="0" err="1">
                <a:latin typeface="Garamond" charset="0"/>
                <a:ea typeface="ＭＳ Ｐゴシック" charset="0"/>
                <a:cs typeface="ＭＳ Ｐゴシック" charset="0"/>
              </a:rPr>
              <a:t>Peplos</a:t>
            </a:r>
            <a:r>
              <a:rPr lang="en-US" sz="1200" i="1" dirty="0">
                <a:latin typeface="Garamond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i="1" dirty="0" err="1">
                <a:latin typeface="Garamond" charset="0"/>
                <a:ea typeface="ＭＳ Ｐゴシック" charset="0"/>
                <a:cs typeface="ＭＳ Ｐゴシック" charset="0"/>
              </a:rPr>
              <a:t>Kore</a:t>
            </a:r>
            <a:r>
              <a:rPr lang="en-US" sz="1200" dirty="0">
                <a:latin typeface="Garamond" charset="0"/>
                <a:ea typeface="ＭＳ Ｐゴシック" charset="0"/>
                <a:cs typeface="ＭＳ Ｐゴシック" charset="0"/>
              </a:rPr>
              <a:t>, from the Acropolis, Athens, Greece, ca. 530 BCE. Marble, 4</a:t>
            </a:r>
            <a:r>
              <a:rPr lang="ja-JP" altLang="en-US" sz="1200" dirty="0">
                <a:latin typeface="Garamond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1200" dirty="0">
                <a:latin typeface="Garamond" charset="0"/>
                <a:ea typeface="ＭＳ Ｐゴシック" charset="0"/>
                <a:cs typeface="ＭＳ Ｐゴシック" charset="0"/>
              </a:rPr>
              <a:t> high. Acropolis Museum, Athens. </a:t>
            </a:r>
            <a:endParaRPr lang="en-US" sz="1200" dirty="0">
              <a:latin typeface="Garamon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39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DA47B0C-DA76-B247-821B-2E9ED3D236AA}" type="slidenum">
              <a:rPr lang="en-US" sz="1400" b="0">
                <a:latin typeface="Garamond" charset="0"/>
              </a:rPr>
              <a:pPr/>
              <a:t>17</a:t>
            </a:fld>
            <a:endParaRPr lang="en-US" sz="1400" b="0">
              <a:latin typeface="Garamond" charset="0"/>
            </a:endParaRPr>
          </a:p>
        </p:txBody>
      </p:sp>
      <p:pic>
        <p:nvPicPr>
          <p:cNvPr id="59395" name="Picture 5" descr="5-11.jpg                                                       00063A48Tamsters                       B8A41AE2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0"/>
            <a:ext cx="38909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TextBox 4"/>
          <p:cNvSpPr txBox="1">
            <a:spLocks noChangeArrowheads="1"/>
          </p:cNvSpPr>
          <p:nvPr/>
        </p:nvSpPr>
        <p:spPr bwMode="auto">
          <a:xfrm>
            <a:off x="228600" y="1752600"/>
            <a:ext cx="388620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0">
                <a:latin typeface="Garamond" charset="0"/>
              </a:rPr>
              <a:t>Notice traces of encaustic paint on the </a:t>
            </a:r>
            <a:r>
              <a:rPr lang="en-US" b="0" i="1">
                <a:latin typeface="Garamond" charset="0"/>
              </a:rPr>
              <a:t>Peplos Kore</a:t>
            </a:r>
            <a:r>
              <a:rPr lang="en-US" b="0">
                <a:latin typeface="Garamond" charset="0"/>
              </a:rPr>
              <a:t>. Most Greek stone statues were painted. </a:t>
            </a:r>
          </a:p>
          <a:p>
            <a:endParaRPr lang="en-US" b="0">
              <a:latin typeface="Garamond" charset="0"/>
            </a:endParaRPr>
          </a:p>
          <a:p>
            <a:r>
              <a:rPr lang="en-US" b="0">
                <a:latin typeface="Garamond" charset="0"/>
              </a:rPr>
              <a:t>Notice also that the </a:t>
            </a:r>
            <a:r>
              <a:rPr lang="en-US" b="0" i="1">
                <a:latin typeface="Garamond" charset="0"/>
              </a:rPr>
              <a:t>Peplos Kore </a:t>
            </a:r>
            <a:r>
              <a:rPr lang="en-US" b="0">
                <a:latin typeface="Garamond" charset="0"/>
              </a:rPr>
              <a:t>is clothed.</a:t>
            </a:r>
          </a:p>
        </p:txBody>
      </p:sp>
    </p:spTree>
    <p:extLst>
      <p:ext uri="{BB962C8B-B14F-4D97-AF65-F5344CB8AC3E}">
        <p14:creationId xmlns:p14="http://schemas.microsoft.com/office/powerpoint/2010/main" val="3017516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6" r="6735"/>
          <a:stretch>
            <a:fillRect/>
          </a:stretch>
        </p:blipFill>
        <p:spPr bwMode="auto">
          <a:xfrm>
            <a:off x="355600" y="685800"/>
            <a:ext cx="1852613" cy="5486400"/>
          </a:xfrm>
          <a:prstGeom prst="rect">
            <a:avLst/>
          </a:prstGeom>
          <a:noFill/>
          <a:ln w="19050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5" descr="SLIDE 5-21 KORE, FROM CHIOS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6" r="166"/>
          <a:stretch>
            <a:fillRect/>
          </a:stretch>
        </p:blipFill>
        <p:spPr bwMode="auto">
          <a:xfrm>
            <a:off x="4038600" y="762000"/>
            <a:ext cx="2220913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6" descr="http://www.artres.com/LowRes2/TR3/F/W/G/0/ART22970.jpg"/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3" t="5534" r="16084"/>
          <a:stretch>
            <a:fillRect/>
          </a:stretch>
        </p:blipFill>
        <p:spPr bwMode="auto">
          <a:xfrm>
            <a:off x="8102600" y="609600"/>
            <a:ext cx="10414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7" descr="http://www.artres.com/LowRes2/TR3/F/W/Z/E/ART46409.jpg"/>
          <p:cNvPicPr>
            <a:picLocks noChangeAspect="1" noChangeArrowheads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7" r="21460"/>
          <a:stretch>
            <a:fillRect/>
          </a:stretch>
        </p:blipFill>
        <p:spPr bwMode="auto">
          <a:xfrm>
            <a:off x="8056563" y="3352800"/>
            <a:ext cx="1087437" cy="291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11" descr="peplos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1" r="9547"/>
          <a:stretch>
            <a:fillRect/>
          </a:stretch>
        </p:blipFill>
        <p:spPr bwMode="auto">
          <a:xfrm>
            <a:off x="2209800" y="838200"/>
            <a:ext cx="9144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14" descr="peplos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6" r="23288" b="9320"/>
          <a:stretch>
            <a:fillRect/>
          </a:stretch>
        </p:blipFill>
        <p:spPr bwMode="auto">
          <a:xfrm>
            <a:off x="1981200" y="3505200"/>
            <a:ext cx="8699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16" descr="kore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9" r="12648"/>
          <a:stretch>
            <a:fillRect/>
          </a:stretch>
        </p:blipFill>
        <p:spPr bwMode="auto">
          <a:xfrm>
            <a:off x="6324600" y="609600"/>
            <a:ext cx="762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22" descr="Image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590800"/>
            <a:ext cx="97313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Picture 24" descr="peploses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2819400" y="3581400"/>
            <a:ext cx="862013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7" name="Picture 27" descr="kore_painted_small">
            <a:hlinkClick r:id="rId14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4" t="2580" r="9279"/>
          <a:stretch>
            <a:fillRect/>
          </a:stretch>
        </p:blipFill>
        <p:spPr bwMode="auto">
          <a:xfrm>
            <a:off x="6248400" y="4648200"/>
            <a:ext cx="10604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9764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305550"/>
            <a:ext cx="7772400" cy="3048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1200" b="1" dirty="0">
                <a:latin typeface="Garamond" charset="0"/>
                <a:ea typeface="ＭＳ Ｐゴシック" charset="0"/>
                <a:cs typeface="ＭＳ Ｐゴシック" charset="0"/>
              </a:rPr>
              <a:t>Figure 5-24</a:t>
            </a:r>
            <a:r>
              <a:rPr lang="en-US" sz="1200" dirty="0">
                <a:latin typeface="Garamond" charset="0"/>
                <a:ea typeface="ＭＳ Ｐゴシック" charset="0"/>
                <a:cs typeface="ＭＳ Ｐゴシック" charset="0"/>
              </a:rPr>
              <a:t> Temple of </a:t>
            </a:r>
            <a:r>
              <a:rPr lang="en-US" sz="1200" dirty="0" err="1">
                <a:latin typeface="Garamond" charset="0"/>
                <a:ea typeface="ＭＳ Ｐゴシック" charset="0"/>
                <a:cs typeface="ＭＳ Ｐゴシック" charset="0"/>
              </a:rPr>
              <a:t>Aphaia</a:t>
            </a:r>
            <a:r>
              <a:rPr lang="en-US" sz="1200" dirty="0">
                <a:latin typeface="Garamond" charset="0"/>
                <a:ea typeface="ＭＳ Ｐゴシック" charset="0"/>
                <a:cs typeface="ＭＳ Ｐゴシック" charset="0"/>
              </a:rPr>
              <a:t>, Aegina, Greece, ca. 500–490 BCE. </a:t>
            </a:r>
          </a:p>
        </p:txBody>
      </p:sp>
      <p:sp>
        <p:nvSpPr>
          <p:cNvPr id="9830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D85D031-7B0D-F04A-932A-7F02B78EEFDD}" type="slidenum">
              <a:rPr lang="en-US" sz="1400" b="0">
                <a:latin typeface="Garamond" charset="0"/>
              </a:rPr>
              <a:pPr/>
              <a:t>19</a:t>
            </a:fld>
            <a:endParaRPr lang="en-US" sz="1400" b="0">
              <a:latin typeface="Garamond" charset="0"/>
            </a:endParaRPr>
          </a:p>
        </p:txBody>
      </p:sp>
      <p:pic>
        <p:nvPicPr>
          <p:cNvPr id="98307" name="Picture 4" descr="5-24.jpg                                                       00063A48Tamsters                       B8A41AE2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0748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>
                <a:latin typeface="Glegoo"/>
                <a:cs typeface="Glegoo"/>
              </a:rPr>
              <a:t>SCULPTURE</a:t>
            </a:r>
            <a:endParaRPr lang="en-US" sz="6000" dirty="0">
              <a:latin typeface="Glegoo"/>
              <a:cs typeface="Glegoo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063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Greek, Archaic, Templ of Aphaia, det p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5" r="1758" b="3322"/>
          <a:stretch>
            <a:fillRect/>
          </a:stretch>
        </p:blipFill>
        <p:spPr bwMode="auto">
          <a:xfrm>
            <a:off x="5257800" y="3657600"/>
            <a:ext cx="3886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4" descr="Greek, Archaic, Temple of Aphaia, pediment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33400"/>
            <a:ext cx="6477000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Rectangle 8"/>
          <p:cNvSpPr>
            <a:spLocks noChangeArrowheads="1"/>
          </p:cNvSpPr>
          <p:nvPr/>
        </p:nvSpPr>
        <p:spPr bwMode="auto">
          <a:xfrm>
            <a:off x="5257800" y="5257800"/>
            <a:ext cx="24384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US" sz="1400" b="1"/>
              <a:t>Dying Warrior from east pediment</a:t>
            </a:r>
          </a:p>
        </p:txBody>
      </p:sp>
      <p:pic>
        <p:nvPicPr>
          <p:cNvPr id="30729" name="Picture 16" descr="aegina_pedim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6"/>
          <a:stretch>
            <a:fillRect/>
          </a:stretch>
        </p:blipFill>
        <p:spPr bwMode="auto">
          <a:xfrm>
            <a:off x="227013" y="4735513"/>
            <a:ext cx="4724400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Picture 26" descr="0527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2062163"/>
            <a:ext cx="2919413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1" name="Picture 2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9" t="21771" b="25407"/>
          <a:stretch>
            <a:fillRect/>
          </a:stretch>
        </p:blipFill>
        <p:spPr bwMode="auto">
          <a:xfrm>
            <a:off x="3810000" y="2062163"/>
            <a:ext cx="5138738" cy="171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7136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86400"/>
            <a:ext cx="8686800" cy="523875"/>
          </a:xfrm>
        </p:spPr>
        <p:txBody>
          <a:bodyPr>
            <a:normAutofit/>
          </a:bodyPr>
          <a:lstStyle/>
          <a:p>
            <a:pPr eaLnBrk="1" hangingPunct="1"/>
            <a:r>
              <a:rPr lang="en-US" sz="1200" b="1" dirty="0">
                <a:latin typeface="Garamond" charset="0"/>
                <a:ea typeface="ＭＳ Ｐゴシック" charset="0"/>
                <a:cs typeface="ＭＳ Ｐゴシック" charset="0"/>
              </a:rPr>
              <a:t>Figure 5-27</a:t>
            </a:r>
            <a:r>
              <a:rPr lang="en-US" sz="1200" dirty="0">
                <a:latin typeface="Garamond" charset="0"/>
                <a:ea typeface="ＭＳ Ｐゴシック" charset="0"/>
                <a:cs typeface="ＭＳ Ｐゴシック" charset="0"/>
              </a:rPr>
              <a:t>  Dying warrior, from the west pediment of the Temple of </a:t>
            </a:r>
            <a:r>
              <a:rPr lang="en-US" sz="1200" dirty="0" err="1">
                <a:latin typeface="Garamond" charset="0"/>
                <a:ea typeface="ＭＳ Ｐゴシック" charset="0"/>
                <a:cs typeface="ＭＳ Ｐゴシック" charset="0"/>
              </a:rPr>
              <a:t>Aphaia</a:t>
            </a:r>
            <a:r>
              <a:rPr lang="en-US" sz="1200" dirty="0">
                <a:latin typeface="Garamond" charset="0"/>
                <a:ea typeface="ＭＳ Ｐゴシック" charset="0"/>
                <a:cs typeface="ＭＳ Ｐゴシック" charset="0"/>
              </a:rPr>
              <a:t>, Aegina, Greece, ca. 500–490 BCE. Marble, 5</a:t>
            </a:r>
            <a:r>
              <a:rPr lang="ja-JP" altLang="en-US" sz="1200" dirty="0">
                <a:latin typeface="Garamond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1200" dirty="0">
                <a:latin typeface="Garamond" charset="0"/>
                <a:ea typeface="ＭＳ Ｐゴシック" charset="0"/>
                <a:cs typeface="ＭＳ Ｐゴシック" charset="0"/>
              </a:rPr>
              <a:t> 2 1/2</a:t>
            </a:r>
            <a:r>
              <a:rPr lang="ja-JP" altLang="en-US" sz="1200" dirty="0">
                <a:latin typeface="Garamond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1200" dirty="0">
                <a:latin typeface="Garamond" charset="0"/>
                <a:ea typeface="ＭＳ Ｐゴシック" charset="0"/>
                <a:cs typeface="ＭＳ Ｐゴシック" charset="0"/>
              </a:rPr>
              <a:t> long. </a:t>
            </a:r>
            <a:r>
              <a:rPr lang="en-US" altLang="ja-JP" sz="1200" dirty="0" err="1">
                <a:latin typeface="Garamond" charset="0"/>
                <a:ea typeface="ＭＳ Ｐゴシック" charset="0"/>
                <a:cs typeface="ＭＳ Ｐゴシック" charset="0"/>
              </a:rPr>
              <a:t>Glyptothek</a:t>
            </a:r>
            <a:r>
              <a:rPr lang="en-US" altLang="ja-JP" sz="1200" dirty="0">
                <a:latin typeface="Garamond" charset="0"/>
                <a:ea typeface="ＭＳ Ｐゴシック" charset="0"/>
                <a:cs typeface="ＭＳ Ｐゴシック" charset="0"/>
              </a:rPr>
              <a:t>, Munich.</a:t>
            </a:r>
            <a:endParaRPr lang="en-US" sz="1200" dirty="0">
              <a:latin typeface="Garamon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42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DB514B7C-F6E4-AE42-869E-C2BEBF8064C7}" type="slidenum">
              <a:rPr lang="en-US" sz="1400" b="0">
                <a:latin typeface="Garamond" charset="0"/>
              </a:rPr>
              <a:pPr/>
              <a:t>21</a:t>
            </a:fld>
            <a:endParaRPr lang="en-US" sz="1400" b="0">
              <a:latin typeface="Garamond" charset="0"/>
            </a:endParaRPr>
          </a:p>
        </p:txBody>
      </p:sp>
      <p:pic>
        <p:nvPicPr>
          <p:cNvPr id="103427" name="Picture 4" descr="5-27.jpg                                                       00063A48Tamsters                       B8A41AE2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9144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5316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86400"/>
            <a:ext cx="9144000" cy="523875"/>
          </a:xfrm>
        </p:spPr>
        <p:txBody>
          <a:bodyPr>
            <a:normAutofit/>
          </a:bodyPr>
          <a:lstStyle/>
          <a:p>
            <a:pPr eaLnBrk="1" hangingPunct="1"/>
            <a:r>
              <a:rPr lang="en-US" sz="1200" b="1" dirty="0">
                <a:latin typeface="Garamond" charset="0"/>
                <a:ea typeface="ＭＳ Ｐゴシック" charset="0"/>
                <a:cs typeface="ＭＳ Ｐゴシック" charset="0"/>
              </a:rPr>
              <a:t>Figure5-28 </a:t>
            </a:r>
            <a:r>
              <a:rPr lang="en-US" sz="1200" dirty="0">
                <a:latin typeface="Garamond" charset="0"/>
                <a:ea typeface="ＭＳ Ｐゴシック" charset="0"/>
                <a:cs typeface="ＭＳ Ｐゴシック" charset="0"/>
              </a:rPr>
              <a:t>Dying warrior, from the east pediment of the Temple of </a:t>
            </a:r>
            <a:r>
              <a:rPr lang="en-US" sz="1200" dirty="0" err="1">
                <a:latin typeface="Garamond" charset="0"/>
                <a:ea typeface="ＭＳ Ｐゴシック" charset="0"/>
                <a:cs typeface="ＭＳ Ｐゴシック" charset="0"/>
              </a:rPr>
              <a:t>Aphaia</a:t>
            </a:r>
            <a:r>
              <a:rPr lang="en-US" sz="1200" dirty="0">
                <a:latin typeface="Garamond" charset="0"/>
                <a:ea typeface="ＭＳ Ｐゴシック" charset="0"/>
                <a:cs typeface="ＭＳ Ｐゴシック" charset="0"/>
              </a:rPr>
              <a:t>, Aegina, Greece, ca. 480 BCE. Marble, 6</a:t>
            </a:r>
            <a:r>
              <a:rPr lang="ja-JP" altLang="en-US" sz="1200" dirty="0">
                <a:latin typeface="Garamond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1200" dirty="0">
                <a:latin typeface="Garamond" charset="0"/>
                <a:ea typeface="ＭＳ Ｐゴシック" charset="0"/>
                <a:cs typeface="ＭＳ Ｐゴシック" charset="0"/>
              </a:rPr>
              <a:t> 1</a:t>
            </a:r>
            <a:r>
              <a:rPr lang="ja-JP" altLang="en-US" sz="1200" dirty="0">
                <a:latin typeface="Garamond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1200" dirty="0">
                <a:latin typeface="Garamond" charset="0"/>
                <a:ea typeface="ＭＳ Ｐゴシック" charset="0"/>
                <a:cs typeface="ＭＳ Ｐゴシック" charset="0"/>
              </a:rPr>
              <a:t> long. </a:t>
            </a:r>
            <a:r>
              <a:rPr lang="en-US" altLang="ja-JP" sz="1200" dirty="0" err="1">
                <a:latin typeface="Garamond" charset="0"/>
                <a:ea typeface="ＭＳ Ｐゴシック" charset="0"/>
                <a:cs typeface="ＭＳ Ｐゴシック" charset="0"/>
              </a:rPr>
              <a:t>Glyptothek</a:t>
            </a:r>
            <a:r>
              <a:rPr lang="en-US" altLang="ja-JP" sz="1200" dirty="0">
                <a:latin typeface="Garamond" charset="0"/>
                <a:ea typeface="ＭＳ Ｐゴシック" charset="0"/>
                <a:cs typeface="ＭＳ Ｐゴシック" charset="0"/>
              </a:rPr>
              <a:t>, Munich. </a:t>
            </a:r>
            <a:endParaRPr lang="en-US" sz="1200" dirty="0">
              <a:latin typeface="Garamon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547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1E72D3D3-99D9-384A-9829-6510D39A56D3}" type="slidenum">
              <a:rPr lang="en-US" sz="1400" b="0">
                <a:latin typeface="Garamond" charset="0"/>
              </a:rPr>
              <a:pPr/>
              <a:t>22</a:t>
            </a:fld>
            <a:endParaRPr lang="en-US" sz="1400" b="0">
              <a:latin typeface="Garamond" charset="0"/>
            </a:endParaRPr>
          </a:p>
        </p:txBody>
      </p:sp>
      <p:pic>
        <p:nvPicPr>
          <p:cNvPr id="105475" name="Picture 4" descr="5-28.jpg                                                       00063A48Tamsters                       B8A41AE2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9679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CLASSICAL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962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86400"/>
            <a:ext cx="5486400" cy="517525"/>
          </a:xfrm>
        </p:spPr>
        <p:txBody>
          <a:bodyPr>
            <a:normAutofit/>
          </a:bodyPr>
          <a:lstStyle/>
          <a:p>
            <a:pPr eaLnBrk="1" hangingPunct="1"/>
            <a:r>
              <a:rPr lang="en-US" sz="1200" b="1" dirty="0">
                <a:latin typeface="Garamond" charset="0"/>
                <a:ea typeface="ＭＳ Ｐゴシック" charset="0"/>
                <a:cs typeface="ＭＳ Ｐゴシック" charset="0"/>
              </a:rPr>
              <a:t>Figure 5-34</a:t>
            </a:r>
            <a:r>
              <a:rPr lang="en-US" sz="1200" dirty="0">
                <a:latin typeface="Garamond" charset="0"/>
                <a:ea typeface="ＭＳ Ｐゴシック" charset="0"/>
                <a:cs typeface="ＭＳ Ｐゴシック" charset="0"/>
              </a:rPr>
              <a:t>  </a:t>
            </a:r>
            <a:r>
              <a:rPr lang="en-US" sz="1200" i="1" dirty="0" err="1">
                <a:latin typeface="Garamond" charset="0"/>
                <a:ea typeface="ＭＳ Ｐゴシック" charset="0"/>
                <a:cs typeface="ＭＳ Ｐゴシック" charset="0"/>
              </a:rPr>
              <a:t>Kritios</a:t>
            </a:r>
            <a:r>
              <a:rPr lang="en-US" sz="1200" i="1" dirty="0">
                <a:latin typeface="Garamond" charset="0"/>
                <a:ea typeface="ＭＳ Ｐゴシック" charset="0"/>
                <a:cs typeface="ＭＳ Ｐゴシック" charset="0"/>
              </a:rPr>
              <a:t> Boy</a:t>
            </a:r>
            <a:r>
              <a:rPr lang="en-US" sz="1200" dirty="0">
                <a:latin typeface="Garamond" charset="0"/>
                <a:ea typeface="ＭＳ Ｐゴシック" charset="0"/>
                <a:cs typeface="ＭＳ Ｐゴシック" charset="0"/>
              </a:rPr>
              <a:t>, from the Acropolis, Athens, Greece, ca. 480 BCE. Marble, 2</a:t>
            </a:r>
            <a:r>
              <a:rPr lang="ja-JP" altLang="en-US" sz="1200" dirty="0">
                <a:latin typeface="Garamond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1200" dirty="0">
                <a:latin typeface="Garamond" charset="0"/>
                <a:ea typeface="ＭＳ Ｐゴシック" charset="0"/>
                <a:cs typeface="ＭＳ Ｐゴシック" charset="0"/>
              </a:rPr>
              <a:t> 10</a:t>
            </a:r>
            <a:r>
              <a:rPr lang="ja-JP" altLang="en-US" sz="1200" dirty="0">
                <a:latin typeface="Garamond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1200" dirty="0">
                <a:latin typeface="Garamond" charset="0"/>
                <a:ea typeface="ＭＳ Ｐゴシック" charset="0"/>
                <a:cs typeface="ＭＳ Ｐゴシック" charset="0"/>
              </a:rPr>
              <a:t> high. Acropolis Museum, Athens. </a:t>
            </a:r>
            <a:endParaRPr lang="en-US" sz="1200" dirty="0">
              <a:latin typeface="Garamon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595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390A077-B875-A244-B5BF-51E268E330B2}" type="slidenum">
              <a:rPr lang="en-US" sz="1400" b="0">
                <a:latin typeface="Garamond" charset="0"/>
              </a:rPr>
              <a:pPr/>
              <a:t>24</a:t>
            </a:fld>
            <a:endParaRPr lang="en-US" sz="1400" b="0">
              <a:latin typeface="Garamond" charset="0"/>
            </a:endParaRPr>
          </a:p>
        </p:txBody>
      </p:sp>
      <p:sp>
        <p:nvSpPr>
          <p:cNvPr id="125955" name="TextBox 4"/>
          <p:cNvSpPr txBox="1">
            <a:spLocks noChangeArrowheads="1"/>
          </p:cNvSpPr>
          <p:nvPr/>
        </p:nvSpPr>
        <p:spPr bwMode="auto">
          <a:xfrm>
            <a:off x="457200" y="2057400"/>
            <a:ext cx="464820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 i="1">
                <a:latin typeface="Garamond" charset="0"/>
              </a:rPr>
              <a:t>Kritios Boy </a:t>
            </a:r>
            <a:r>
              <a:rPr lang="en-US" b="0">
                <a:latin typeface="Garamond" charset="0"/>
              </a:rPr>
              <a:t>is the earliest known example of </a:t>
            </a:r>
            <a:r>
              <a:rPr lang="en-US" b="0" i="1">
                <a:latin typeface="Garamond" charset="0"/>
              </a:rPr>
              <a:t>contrapposto</a:t>
            </a:r>
            <a:r>
              <a:rPr lang="en-US" b="0">
                <a:latin typeface="Garamond" charset="0"/>
              </a:rPr>
              <a:t>, a relaxed and natural stance. </a:t>
            </a:r>
          </a:p>
          <a:p>
            <a:pPr eaLnBrk="1" hangingPunct="1"/>
            <a:r>
              <a:rPr lang="en-US" b="0">
                <a:latin typeface="Garamond" charset="0"/>
              </a:rPr>
              <a:t>Notice how his weight shifts to his left leg and how his head turns slightly to his right.</a:t>
            </a:r>
          </a:p>
          <a:p>
            <a:pPr eaLnBrk="1" hangingPunct="1"/>
            <a:r>
              <a:rPr lang="en-US" b="0">
                <a:latin typeface="Garamond" charset="0"/>
              </a:rPr>
              <a:t>Notice absence of Archaic smile</a:t>
            </a:r>
          </a:p>
        </p:txBody>
      </p:sp>
      <p:pic>
        <p:nvPicPr>
          <p:cNvPr id="125956" name="Picture 7" descr="05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0"/>
            <a:ext cx="25130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606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0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81"/>
          <a:stretch>
            <a:fillRect/>
          </a:stretch>
        </p:blipFill>
        <p:spPr bwMode="auto">
          <a:xfrm>
            <a:off x="304800" y="228600"/>
            <a:ext cx="2382838" cy="587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7" descr="0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98" t="1558" r="19035"/>
          <a:stretch>
            <a:fillRect/>
          </a:stretch>
        </p:blipFill>
        <p:spPr bwMode="auto">
          <a:xfrm>
            <a:off x="3048000" y="1143000"/>
            <a:ext cx="1295400" cy="496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9" descr="kritiosboy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9" r="60774"/>
          <a:stretch>
            <a:fillRect/>
          </a:stretch>
        </p:blipFill>
        <p:spPr bwMode="auto">
          <a:xfrm>
            <a:off x="7696200" y="1600200"/>
            <a:ext cx="1201738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Rectangle 11"/>
          <p:cNvSpPr>
            <a:spLocks noChangeArrowheads="1"/>
          </p:cNvSpPr>
          <p:nvPr/>
        </p:nvSpPr>
        <p:spPr bwMode="auto">
          <a:xfrm>
            <a:off x="3810000" y="304800"/>
            <a:ext cx="1403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b="1" i="1"/>
              <a:t>Kritios Boy</a:t>
            </a:r>
          </a:p>
        </p:txBody>
      </p:sp>
      <p:pic>
        <p:nvPicPr>
          <p:cNvPr id="7176" name="Picture 14" descr="kritiosang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10715"/>
          <a:stretch>
            <a:fillRect/>
          </a:stretch>
        </p:blipFill>
        <p:spPr bwMode="auto">
          <a:xfrm>
            <a:off x="4419600" y="1600200"/>
            <a:ext cx="1665288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16" descr="kritiossid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513" y="1600200"/>
            <a:ext cx="1223962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7022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152400" y="609600"/>
            <a:ext cx="50292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/>
              <a:t>If we look at the early Greek sculpture, the Anavysos Kouros (c 525 BCE), the unnatural stiffness is still present.</a:t>
            </a:r>
          </a:p>
        </p:txBody>
      </p:sp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304800" y="152400"/>
            <a:ext cx="4572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>
                <a:effectLst>
                  <a:outerShdw blurRad="38100" dist="38100" dir="2700000" algn="tl">
                    <a:srgbClr val="336699"/>
                  </a:outerShdw>
                </a:effectLst>
                <a:ea typeface="+mn-ea"/>
              </a:rPr>
              <a:t>CONTRAPPOSTO</a:t>
            </a:r>
            <a:endParaRPr lang="en-US" sz="1400">
              <a:effectLst>
                <a:outerShdw blurRad="38100" dist="38100" dir="2700000" algn="tl">
                  <a:srgbClr val="336699"/>
                </a:outerShdw>
              </a:effectLst>
              <a:ea typeface="+mn-ea"/>
            </a:endParaRPr>
          </a:p>
        </p:txBody>
      </p:sp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381000" y="1981200"/>
            <a:ext cx="441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/>
              <a:t>...the shoulders are level</a:t>
            </a:r>
          </a:p>
        </p:txBody>
      </p:sp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381000" y="2416175"/>
            <a:ext cx="441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/>
              <a:t>...the hips are level</a:t>
            </a:r>
          </a:p>
        </p:txBody>
      </p:sp>
      <p:sp>
        <p:nvSpPr>
          <p:cNvPr id="64518" name="Text Box 6"/>
          <p:cNvSpPr txBox="1">
            <a:spLocks noChangeArrowheads="1"/>
          </p:cNvSpPr>
          <p:nvPr/>
        </p:nvSpPr>
        <p:spPr bwMode="auto">
          <a:xfrm>
            <a:off x="381000" y="2876550"/>
            <a:ext cx="441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/>
              <a:t>...both fists are level  </a:t>
            </a:r>
          </a:p>
        </p:txBody>
      </p:sp>
      <p:sp>
        <p:nvSpPr>
          <p:cNvPr id="64519" name="Text Box 7"/>
          <p:cNvSpPr txBox="1">
            <a:spLocks noChangeArrowheads="1"/>
          </p:cNvSpPr>
          <p:nvPr/>
        </p:nvSpPr>
        <p:spPr bwMode="auto">
          <a:xfrm>
            <a:off x="342900" y="3333750"/>
            <a:ext cx="40290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/>
              <a:t>...even the knees are level</a:t>
            </a:r>
            <a:endParaRPr lang="en-US"/>
          </a:p>
        </p:txBody>
      </p:sp>
      <p:pic>
        <p:nvPicPr>
          <p:cNvPr id="10248" name="Picture 8" descr="S01292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57200"/>
            <a:ext cx="3455988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21" name="Line 9"/>
          <p:cNvSpPr>
            <a:spLocks noChangeShapeType="1"/>
          </p:cNvSpPr>
          <p:nvPr/>
        </p:nvSpPr>
        <p:spPr bwMode="auto">
          <a:xfrm>
            <a:off x="6477000" y="1522413"/>
            <a:ext cx="1069975" cy="1587"/>
          </a:xfrm>
          <a:prstGeom prst="line">
            <a:avLst/>
          </a:prstGeom>
          <a:noFill/>
          <a:ln w="88900">
            <a:solidFill>
              <a:srgbClr val="FFFF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22" name="Line 10"/>
          <p:cNvSpPr>
            <a:spLocks noChangeShapeType="1"/>
          </p:cNvSpPr>
          <p:nvPr/>
        </p:nvSpPr>
        <p:spPr bwMode="auto">
          <a:xfrm>
            <a:off x="6477000" y="2819400"/>
            <a:ext cx="1069975" cy="1588"/>
          </a:xfrm>
          <a:prstGeom prst="line">
            <a:avLst/>
          </a:prstGeom>
          <a:noFill/>
          <a:ln w="88900">
            <a:solidFill>
              <a:srgbClr val="FFFF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23" name="Line 11"/>
          <p:cNvSpPr>
            <a:spLocks noChangeShapeType="1"/>
          </p:cNvSpPr>
          <p:nvPr/>
        </p:nvSpPr>
        <p:spPr bwMode="auto">
          <a:xfrm>
            <a:off x="6477000" y="3124200"/>
            <a:ext cx="1069975" cy="1588"/>
          </a:xfrm>
          <a:prstGeom prst="line">
            <a:avLst/>
          </a:prstGeom>
          <a:noFill/>
          <a:ln w="88900">
            <a:solidFill>
              <a:srgbClr val="FFFF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24" name="Line 12"/>
          <p:cNvSpPr>
            <a:spLocks noChangeShapeType="1"/>
          </p:cNvSpPr>
          <p:nvPr/>
        </p:nvSpPr>
        <p:spPr bwMode="auto">
          <a:xfrm>
            <a:off x="6477000" y="4267200"/>
            <a:ext cx="1069975" cy="1588"/>
          </a:xfrm>
          <a:prstGeom prst="line">
            <a:avLst/>
          </a:prstGeom>
          <a:noFill/>
          <a:ln w="88900">
            <a:solidFill>
              <a:srgbClr val="FFFF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25" name="Line 13"/>
          <p:cNvSpPr>
            <a:spLocks noChangeShapeType="1"/>
          </p:cNvSpPr>
          <p:nvPr/>
        </p:nvSpPr>
        <p:spPr bwMode="auto">
          <a:xfrm>
            <a:off x="6477000" y="5638800"/>
            <a:ext cx="944563" cy="492125"/>
          </a:xfrm>
          <a:prstGeom prst="line">
            <a:avLst/>
          </a:prstGeom>
          <a:noFill/>
          <a:ln w="88900">
            <a:solidFill>
              <a:srgbClr val="FFFF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26" name="Text Box 14"/>
          <p:cNvSpPr txBox="1">
            <a:spLocks noChangeArrowheads="1"/>
          </p:cNvSpPr>
          <p:nvPr/>
        </p:nvSpPr>
        <p:spPr bwMode="auto">
          <a:xfrm>
            <a:off x="342900" y="3790950"/>
            <a:ext cx="4029075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/>
              <a:t>...but the left leg is thrust forward. The left leg is forward and would have to be six inches longer!</a:t>
            </a:r>
          </a:p>
        </p:txBody>
      </p:sp>
      <p:sp>
        <p:nvSpPr>
          <p:cNvPr id="64527" name="Text Box 15"/>
          <p:cNvSpPr txBox="1">
            <a:spLocks noChangeArrowheads="1"/>
          </p:cNvSpPr>
          <p:nvPr/>
        </p:nvSpPr>
        <p:spPr bwMode="auto">
          <a:xfrm>
            <a:off x="304800" y="5075238"/>
            <a:ext cx="40290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/>
              <a:t>Does the Anavysos Koursos statue demonstrate contrapposto?</a:t>
            </a:r>
          </a:p>
        </p:txBody>
      </p:sp>
      <p:sp>
        <p:nvSpPr>
          <p:cNvPr id="64528" name="Text Box 16"/>
          <p:cNvSpPr txBox="1">
            <a:spLocks noChangeArrowheads="1"/>
          </p:cNvSpPr>
          <p:nvPr/>
        </p:nvSpPr>
        <p:spPr bwMode="auto">
          <a:xfrm>
            <a:off x="304800" y="5881688"/>
            <a:ext cx="40290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/>
              <a:t>The Answer is NO.</a:t>
            </a:r>
          </a:p>
        </p:txBody>
      </p:sp>
    </p:spTree>
    <p:extLst>
      <p:ext uri="{BB962C8B-B14F-4D97-AF65-F5344CB8AC3E}">
        <p14:creationId xmlns:p14="http://schemas.microsoft.com/office/powerpoint/2010/main" val="24613363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4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4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4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4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4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4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4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64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64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4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4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64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64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6" grpId="0"/>
      <p:bldP spid="64517" grpId="0"/>
      <p:bldP spid="64518" grpId="0"/>
      <p:bldP spid="64519" grpId="0"/>
      <p:bldP spid="64521" grpId="0" animBg="1"/>
      <p:bldP spid="64522" grpId="0" animBg="1"/>
      <p:bldP spid="64523" grpId="0" animBg="1"/>
      <p:bldP spid="64524" grpId="0" animBg="1"/>
      <p:bldP spid="64525" grpId="0" animBg="1"/>
      <p:bldP spid="64526" grpId="0"/>
      <p:bldP spid="64527" grpId="0"/>
      <p:bldP spid="6452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S00494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9600"/>
            <a:ext cx="3522663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Line 3"/>
          <p:cNvSpPr>
            <a:spLocks noChangeShapeType="1"/>
          </p:cNvSpPr>
          <p:nvPr/>
        </p:nvSpPr>
        <p:spPr bwMode="auto">
          <a:xfrm flipH="1">
            <a:off x="1397000" y="1689100"/>
            <a:ext cx="1905000" cy="152400"/>
          </a:xfrm>
          <a:prstGeom prst="line">
            <a:avLst/>
          </a:prstGeom>
          <a:noFill/>
          <a:ln w="76200">
            <a:solidFill>
              <a:srgbClr val="FFFF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40" name="Line 4"/>
          <p:cNvSpPr>
            <a:spLocks noChangeShapeType="1"/>
          </p:cNvSpPr>
          <p:nvPr/>
        </p:nvSpPr>
        <p:spPr bwMode="auto">
          <a:xfrm flipH="1" flipV="1">
            <a:off x="1371600" y="1828800"/>
            <a:ext cx="1524000" cy="1295400"/>
          </a:xfrm>
          <a:prstGeom prst="line">
            <a:avLst/>
          </a:prstGeom>
          <a:noFill/>
          <a:ln w="76200">
            <a:solidFill>
              <a:srgbClr val="FFFF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41" name="Line 5"/>
          <p:cNvSpPr>
            <a:spLocks noChangeShapeType="1"/>
          </p:cNvSpPr>
          <p:nvPr/>
        </p:nvSpPr>
        <p:spPr bwMode="auto">
          <a:xfrm flipH="1" flipV="1">
            <a:off x="869950" y="2809875"/>
            <a:ext cx="2009775" cy="304800"/>
          </a:xfrm>
          <a:prstGeom prst="line">
            <a:avLst/>
          </a:prstGeom>
          <a:noFill/>
          <a:ln w="76200">
            <a:solidFill>
              <a:srgbClr val="FFFF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42" name="Text Box 6"/>
          <p:cNvSpPr txBox="1">
            <a:spLocks noChangeArrowheads="1"/>
          </p:cNvSpPr>
          <p:nvPr/>
        </p:nvSpPr>
        <p:spPr bwMode="auto">
          <a:xfrm>
            <a:off x="304800" y="152400"/>
            <a:ext cx="4572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>
                <a:effectLst>
                  <a:outerShdw blurRad="38100" dist="38100" dir="2700000" algn="tl">
                    <a:srgbClr val="336699"/>
                  </a:outerShdw>
                </a:effectLst>
                <a:ea typeface="+mn-ea"/>
              </a:rPr>
              <a:t>CONTRAPPOSTO</a:t>
            </a:r>
            <a:endParaRPr lang="en-US" sz="1400">
              <a:effectLst>
                <a:outerShdw blurRad="38100" dist="38100" dir="2700000" algn="tl">
                  <a:srgbClr val="336699"/>
                </a:outerShdw>
              </a:effectLst>
              <a:ea typeface="+mn-ea"/>
            </a:endParaRP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3924300" y="990600"/>
            <a:ext cx="51816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/>
              <a:t>Contrapposto first appeared in classical Greek sculpture.</a:t>
            </a:r>
          </a:p>
        </p:txBody>
      </p:sp>
      <p:sp>
        <p:nvSpPr>
          <p:cNvPr id="65544" name="Text Box 8"/>
          <p:cNvSpPr txBox="1">
            <a:spLocks noChangeArrowheads="1"/>
          </p:cNvSpPr>
          <p:nvPr/>
        </p:nvSpPr>
        <p:spPr bwMode="auto">
          <a:xfrm>
            <a:off x="3924300" y="1676400"/>
            <a:ext cx="5181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/>
              <a:t>...the left shoulder is higher than the right shoulder</a:t>
            </a:r>
          </a:p>
        </p:txBody>
      </p:sp>
      <p:sp>
        <p:nvSpPr>
          <p:cNvPr id="65545" name="Text Box 9"/>
          <p:cNvSpPr txBox="1">
            <a:spLocks noChangeArrowheads="1"/>
          </p:cNvSpPr>
          <p:nvPr/>
        </p:nvSpPr>
        <p:spPr bwMode="auto">
          <a:xfrm>
            <a:off x="3924300" y="2178050"/>
            <a:ext cx="51816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/>
              <a:t>...an angle from the right shoulder to the left hip.  The leg is relaxed and the hip bone is lower.</a:t>
            </a:r>
          </a:p>
        </p:txBody>
      </p:sp>
      <p:sp>
        <p:nvSpPr>
          <p:cNvPr id="65546" name="Text Box 10"/>
          <p:cNvSpPr txBox="1">
            <a:spLocks noChangeArrowheads="1"/>
          </p:cNvSpPr>
          <p:nvPr/>
        </p:nvSpPr>
        <p:spPr bwMode="auto">
          <a:xfrm>
            <a:off x="3924300" y="2895600"/>
            <a:ext cx="5181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/>
              <a:t>...the right leg bears all the body</a:t>
            </a:r>
            <a:r>
              <a:rPr lang="ja-JP" altLang="en-US" sz="1400" b="1"/>
              <a:t>’</a:t>
            </a:r>
            <a:r>
              <a:rPr lang="en-US" sz="1400" b="1"/>
              <a:t>s weight.  </a:t>
            </a:r>
          </a:p>
        </p:txBody>
      </p:sp>
      <p:sp>
        <p:nvSpPr>
          <p:cNvPr id="65547" name="Line 11"/>
          <p:cNvSpPr>
            <a:spLocks noChangeShapeType="1"/>
          </p:cNvSpPr>
          <p:nvPr/>
        </p:nvSpPr>
        <p:spPr bwMode="auto">
          <a:xfrm flipH="1" flipV="1">
            <a:off x="1073150" y="4156075"/>
            <a:ext cx="2009775" cy="304800"/>
          </a:xfrm>
          <a:prstGeom prst="line">
            <a:avLst/>
          </a:prstGeom>
          <a:noFill/>
          <a:ln w="76200">
            <a:solidFill>
              <a:srgbClr val="FFFF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48" name="Text Box 12"/>
          <p:cNvSpPr txBox="1">
            <a:spLocks noChangeArrowheads="1"/>
          </p:cNvSpPr>
          <p:nvPr/>
        </p:nvSpPr>
        <p:spPr bwMode="auto">
          <a:xfrm>
            <a:off x="4038600" y="3505200"/>
            <a:ext cx="47244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/>
              <a:t>Also notice how the knees are not level and at an angle. The shoulders counterbalance the hips.  </a:t>
            </a:r>
            <a:endParaRPr lang="en-US" sz="1400"/>
          </a:p>
        </p:txBody>
      </p:sp>
      <p:sp>
        <p:nvSpPr>
          <p:cNvPr id="65549" name="Text Box 13"/>
          <p:cNvSpPr txBox="1">
            <a:spLocks noChangeArrowheads="1"/>
          </p:cNvSpPr>
          <p:nvPr/>
        </p:nvSpPr>
        <p:spPr bwMode="auto">
          <a:xfrm>
            <a:off x="4038600" y="4114800"/>
            <a:ext cx="47244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/>
              <a:t>If the hips and shoulders were parallel, we could not balance and would fall over!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821017481"/>
      </p:ext>
    </p:extLst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5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5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5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5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5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5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5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65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65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9" grpId="0" animBg="1"/>
      <p:bldP spid="65540" grpId="0" animBg="1"/>
      <p:bldP spid="65541" grpId="0" animBg="1"/>
      <p:bldP spid="65544" grpId="0"/>
      <p:bldP spid="65545" grpId="0"/>
      <p:bldP spid="65546" grpId="0"/>
      <p:bldP spid="65547" grpId="0" animBg="1"/>
      <p:bldP spid="65548" grpId="0"/>
      <p:bldP spid="6554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304800" y="152400"/>
            <a:ext cx="4572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>
                <a:effectLst>
                  <a:outerShdw blurRad="38100" dist="38100" dir="2700000" algn="tl">
                    <a:srgbClr val="336699"/>
                  </a:outerShdw>
                </a:effectLst>
                <a:ea typeface="+mn-ea"/>
              </a:rPr>
              <a:t>CONTRAPPOSTO</a:t>
            </a:r>
            <a:endParaRPr lang="en-US" sz="1400">
              <a:effectLst>
                <a:outerShdw blurRad="38100" dist="38100" dir="2700000" algn="tl">
                  <a:srgbClr val="336699"/>
                </a:outerShdw>
              </a:effectLst>
              <a:ea typeface="+mn-ea"/>
            </a:endParaRP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381000" y="685800"/>
            <a:ext cx="838200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/>
              <a:t>The  classical Greeks progressed to where they were able to model the human in a nonsymmetrical, relaxed stance that appears much more realistic. This was lost during the Middle Ages and was rediscovered by artists like Donatello during the Renaissance</a:t>
            </a:r>
          </a:p>
        </p:txBody>
      </p:sp>
      <p:pic>
        <p:nvPicPr>
          <p:cNvPr id="12292" name="Picture 4" descr="S01292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057400"/>
            <a:ext cx="2640013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 descr="S00494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113" y="2057400"/>
            <a:ext cx="2690812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 descr="ccc_b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943600"/>
            <a:ext cx="755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1698997"/>
      </p:ext>
    </p:extLst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Title 1"/>
          <p:cNvSpPr>
            <a:spLocks noGrp="1"/>
          </p:cNvSpPr>
          <p:nvPr>
            <p:ph type="title"/>
          </p:nvPr>
        </p:nvSpPr>
        <p:spPr>
          <a:xfrm>
            <a:off x="0" y="5486400"/>
            <a:ext cx="2841690" cy="1371600"/>
          </a:xfrm>
        </p:spPr>
        <p:txBody>
          <a:bodyPr>
            <a:normAutofit/>
          </a:bodyPr>
          <a:lstStyle/>
          <a:p>
            <a:r>
              <a:rPr lang="en-US" sz="1200" b="1" dirty="0">
                <a:latin typeface="Garamond" charset="0"/>
                <a:ea typeface="ＭＳ Ｐゴシック" charset="0"/>
                <a:cs typeface="ＭＳ Ｐゴシック" charset="0"/>
              </a:rPr>
              <a:t>5-37</a:t>
            </a:r>
            <a:r>
              <a:rPr lang="en-US" sz="1200" dirty="0">
                <a:latin typeface="Garamond" charset="0"/>
                <a:ea typeface="ＭＳ Ｐゴシック" charset="0"/>
                <a:cs typeface="ＭＳ Ｐゴシック" charset="0"/>
              </a:rPr>
              <a:t> Charioteer, from a group dedicated by </a:t>
            </a:r>
            <a:r>
              <a:rPr lang="en-US" sz="1200" dirty="0" err="1">
                <a:latin typeface="Garamond" charset="0"/>
                <a:ea typeface="ＭＳ Ｐゴシック" charset="0"/>
                <a:cs typeface="ＭＳ Ｐゴシック" charset="0"/>
              </a:rPr>
              <a:t>Polyzalos</a:t>
            </a:r>
            <a:r>
              <a:rPr lang="en-US" sz="1200" dirty="0">
                <a:latin typeface="Garamond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dirty="0" err="1">
                <a:latin typeface="Garamond" charset="0"/>
                <a:ea typeface="ＭＳ Ｐゴシック" charset="0"/>
                <a:cs typeface="ＭＳ Ｐゴシック" charset="0"/>
              </a:rPr>
              <a:t>pf</a:t>
            </a:r>
            <a:r>
              <a:rPr lang="en-US" sz="1200" dirty="0">
                <a:latin typeface="Garamond" charset="0"/>
                <a:ea typeface="ＭＳ Ｐゴシック" charset="0"/>
                <a:cs typeface="ＭＳ Ｐゴシック" charset="0"/>
              </a:rPr>
              <a:t> Gela in the sanctuary of Apollo, Delphi, Greece, ca. 470 BCE. Bronze, 5</a:t>
            </a:r>
            <a:r>
              <a:rPr lang="ja-JP" altLang="en-US" sz="1200" dirty="0">
                <a:latin typeface="Garamond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1200" dirty="0">
                <a:latin typeface="Garamond" charset="0"/>
                <a:ea typeface="ＭＳ Ｐゴシック" charset="0"/>
                <a:cs typeface="ＭＳ Ｐゴシック" charset="0"/>
              </a:rPr>
              <a:t> 11</a:t>
            </a:r>
            <a:r>
              <a:rPr lang="ja-JP" altLang="en-US" sz="1200" dirty="0">
                <a:latin typeface="Garamond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1200" dirty="0">
                <a:latin typeface="Garamond" charset="0"/>
                <a:ea typeface="ＭＳ Ｐゴシック" charset="0"/>
                <a:cs typeface="ＭＳ Ｐゴシック" charset="0"/>
              </a:rPr>
              <a:t> high. Archeological Museum, Delphi.</a:t>
            </a:r>
            <a:endParaRPr lang="en-US" sz="1200" b="1" dirty="0">
              <a:latin typeface="Garamond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31074" name="Content Placeholder 4" descr="05-3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683" r="-131683"/>
          <a:stretch>
            <a:fillRect/>
          </a:stretch>
        </p:blipFill>
        <p:spPr bwMode="auto">
          <a:xfrm>
            <a:off x="284976" y="322439"/>
            <a:ext cx="11635426" cy="639903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5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34A8632-EB14-A44B-AB34-58F853AB3A56}" type="slidenum">
              <a:rPr lang="en-US" sz="1400" b="0">
                <a:latin typeface="Garamond" charset="0"/>
              </a:rPr>
              <a:pPr/>
              <a:t>29</a:t>
            </a:fld>
            <a:endParaRPr lang="en-US" sz="1400" b="0"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070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GEOMETRIC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727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Greek, Classical, chariote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8" r="7317"/>
          <a:stretch>
            <a:fillRect/>
          </a:stretch>
        </p:blipFill>
        <p:spPr bwMode="auto">
          <a:xfrm>
            <a:off x="152400" y="228600"/>
            <a:ext cx="2743200" cy="639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8305800" y="3429000"/>
            <a:ext cx="533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1400">
              <a:solidFill>
                <a:srgbClr val="FF9900"/>
              </a:solidFill>
            </a:endParaRPr>
          </a:p>
        </p:txBody>
      </p:sp>
      <p:pic>
        <p:nvPicPr>
          <p:cNvPr id="15364" name="Picture 4" descr="delphi5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733800"/>
            <a:ext cx="38862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 descr="CharRe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531938"/>
            <a:ext cx="381000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 descr="IN096ChrD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81000"/>
            <a:ext cx="2138363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 descr="ChariotBac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429000"/>
            <a:ext cx="2022475" cy="316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7282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200" b="1" dirty="0">
                <a:latin typeface="Garamond" charset="0"/>
                <a:ea typeface="ＭＳ Ｐゴシック" charset="0"/>
                <a:cs typeface="ＭＳ Ｐゴシック" charset="0"/>
              </a:rPr>
              <a:t>5-36</a:t>
            </a:r>
            <a:r>
              <a:rPr lang="en-US" sz="1200" dirty="0">
                <a:latin typeface="Garamond" charset="0"/>
                <a:ea typeface="ＭＳ Ｐゴシック" charset="0"/>
                <a:cs typeface="ＭＳ Ｐゴシック" charset="0"/>
              </a:rPr>
              <a:t> Two stages of the lost-wax method of bronze casting (after Sean A. Hemmingway).</a:t>
            </a:r>
            <a:endParaRPr lang="en-US" sz="1200" b="1" dirty="0">
              <a:latin typeface="Garamond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30050" name="Content Placeholder 4" descr="05-3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83" r="-10783"/>
          <a:stretch>
            <a:fillRect/>
          </a:stretch>
        </p:blipFill>
        <p:spPr bwMode="auto">
          <a:xfrm>
            <a:off x="457200" y="1258780"/>
            <a:ext cx="82296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4054C51-0368-BC42-A181-9EB54692E250}" type="slidenum">
              <a:rPr lang="en-US" sz="1400" b="0">
                <a:latin typeface="Garamond" charset="0"/>
              </a:rPr>
              <a:pPr/>
              <a:t>31</a:t>
            </a:fld>
            <a:endParaRPr lang="en-US" sz="1400" b="0"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973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CLASSICAL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912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86400"/>
            <a:ext cx="4800600" cy="73025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1200" b="1" dirty="0">
                <a:latin typeface="Garamond" charset="0"/>
                <a:ea typeface="ＭＳ Ｐゴシック" charset="0"/>
                <a:cs typeface="ＭＳ Ｐゴシック" charset="0"/>
              </a:rPr>
              <a:t>Figure 5-35  </a:t>
            </a:r>
            <a:r>
              <a:rPr lang="en-US" sz="1200" dirty="0">
                <a:latin typeface="Garamond" charset="0"/>
                <a:ea typeface="ＭＳ Ｐゴシック" charset="0"/>
                <a:cs typeface="ＭＳ Ｐゴシック" charset="0"/>
              </a:rPr>
              <a:t>Warrior, from the sea off </a:t>
            </a:r>
            <a:r>
              <a:rPr lang="en-US" sz="1200" dirty="0" err="1">
                <a:latin typeface="Garamond" charset="0"/>
                <a:ea typeface="ＭＳ Ｐゴシック" charset="0"/>
                <a:cs typeface="ＭＳ Ｐゴシック" charset="0"/>
              </a:rPr>
              <a:t>Riace</a:t>
            </a:r>
            <a:r>
              <a:rPr lang="en-US" sz="1200" dirty="0">
                <a:latin typeface="Garamond" charset="0"/>
                <a:ea typeface="ＭＳ Ｐゴシック" charset="0"/>
                <a:cs typeface="ＭＳ Ｐゴシック" charset="0"/>
              </a:rPr>
              <a:t>, Italy, ca. 460–450 BCE. Bronze, 6</a:t>
            </a:r>
            <a:r>
              <a:rPr lang="ja-JP" altLang="en-US" sz="1200" dirty="0">
                <a:latin typeface="Garamond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1200" dirty="0">
                <a:latin typeface="Garamond" charset="0"/>
                <a:ea typeface="ＭＳ Ｐゴシック" charset="0"/>
                <a:cs typeface="ＭＳ Ｐゴシック" charset="0"/>
              </a:rPr>
              <a:t> 6</a:t>
            </a:r>
            <a:r>
              <a:rPr lang="ja-JP" altLang="en-US" sz="1200" dirty="0">
                <a:latin typeface="Garamond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1200" dirty="0">
                <a:latin typeface="Garamond" charset="0"/>
                <a:ea typeface="ＭＳ Ｐゴシック" charset="0"/>
                <a:cs typeface="ＭＳ Ｐゴシック" charset="0"/>
              </a:rPr>
              <a:t> high. </a:t>
            </a:r>
            <a:r>
              <a:rPr lang="en-US" altLang="ja-JP" sz="1200" dirty="0" err="1">
                <a:latin typeface="Garamond" charset="0"/>
                <a:ea typeface="ＭＳ Ｐゴシック" charset="0"/>
                <a:cs typeface="ＭＳ Ｐゴシック" charset="0"/>
              </a:rPr>
              <a:t>Museo</a:t>
            </a:r>
            <a:r>
              <a:rPr lang="en-US" altLang="ja-JP" sz="1200" dirty="0">
                <a:latin typeface="Garamond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1200" dirty="0" err="1">
                <a:latin typeface="Garamond" charset="0"/>
                <a:ea typeface="ＭＳ Ｐゴシック" charset="0"/>
                <a:cs typeface="ＭＳ Ｐゴシック" charset="0"/>
              </a:rPr>
              <a:t>Archeologico</a:t>
            </a:r>
            <a:r>
              <a:rPr lang="en-US" altLang="ja-JP" sz="1200" dirty="0">
                <a:latin typeface="Garamond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1200" dirty="0" err="1">
                <a:latin typeface="Garamond" charset="0"/>
                <a:ea typeface="ＭＳ Ｐゴシック" charset="0"/>
                <a:cs typeface="ＭＳ Ｐゴシック" charset="0"/>
              </a:rPr>
              <a:t>Nazionale</a:t>
            </a:r>
            <a:r>
              <a:rPr lang="en-US" altLang="ja-JP" sz="1200" dirty="0">
                <a:latin typeface="Garamond" charset="0"/>
                <a:ea typeface="ＭＳ Ｐゴシック" charset="0"/>
                <a:cs typeface="ＭＳ Ｐゴシック" charset="0"/>
              </a:rPr>
              <a:t>, Reggio Calabria.</a:t>
            </a:r>
            <a:endParaRPr lang="en-US" sz="1200" dirty="0">
              <a:latin typeface="Garamon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800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7F4C1B0-74C5-764B-BCBD-5C7356627239}" type="slidenum">
              <a:rPr lang="en-US" sz="1400" b="0">
                <a:latin typeface="Garamond" charset="0"/>
              </a:rPr>
              <a:pPr/>
              <a:t>33</a:t>
            </a:fld>
            <a:endParaRPr lang="en-US" sz="1400" b="0">
              <a:latin typeface="Garamond" charset="0"/>
            </a:endParaRPr>
          </a:p>
        </p:txBody>
      </p:sp>
      <p:sp>
        <p:nvSpPr>
          <p:cNvPr id="128003" name="TextBox 4"/>
          <p:cNvSpPr txBox="1">
            <a:spLocks noChangeArrowheads="1"/>
          </p:cNvSpPr>
          <p:nvPr/>
        </p:nvSpPr>
        <p:spPr bwMode="auto">
          <a:xfrm>
            <a:off x="228600" y="1524000"/>
            <a:ext cx="40386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 dirty="0">
                <a:latin typeface="Garamond" charset="0"/>
              </a:rPr>
              <a:t>This </a:t>
            </a:r>
            <a:r>
              <a:rPr lang="en-US" b="0" dirty="0" err="1">
                <a:latin typeface="Garamond" charset="0"/>
              </a:rPr>
              <a:t>Riace</a:t>
            </a:r>
            <a:r>
              <a:rPr lang="en-US" b="0" dirty="0">
                <a:latin typeface="Garamond" charset="0"/>
              </a:rPr>
              <a:t> Warrior, like most Classical Greek statues, was sculpted in bronze. Most Classical bronzes have not survived.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b="0" dirty="0">
                <a:latin typeface="Garamond" charset="0"/>
              </a:rPr>
              <a:t>Much of the Classical Greek sculptures today are Roman marble copies.</a:t>
            </a:r>
          </a:p>
        </p:txBody>
      </p:sp>
      <p:pic>
        <p:nvPicPr>
          <p:cNvPr id="128004" name="Picture 7" descr="05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613" y="0"/>
            <a:ext cx="25066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9668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Greek, Classical, Warrior, from sea of Ri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5"/>
          <a:stretch>
            <a:fillRect/>
          </a:stretch>
        </p:blipFill>
        <p:spPr bwMode="auto">
          <a:xfrm>
            <a:off x="1752600" y="457200"/>
            <a:ext cx="4567238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7" descr="S000178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2" r="11728"/>
          <a:stretch>
            <a:fillRect/>
          </a:stretch>
        </p:blipFill>
        <p:spPr bwMode="auto">
          <a:xfrm>
            <a:off x="7010400" y="2133600"/>
            <a:ext cx="1779588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2" descr="9909140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1525588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06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86400"/>
            <a:ext cx="3962400" cy="73025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1200" b="1" dirty="0">
                <a:latin typeface="Garamond" charset="0"/>
                <a:ea typeface="ＭＳ Ｐゴシック" charset="0"/>
                <a:cs typeface="ＭＳ Ｐゴシック" charset="0"/>
              </a:rPr>
              <a:t>Fig. 5-38</a:t>
            </a:r>
            <a:r>
              <a:rPr lang="en-US" sz="1200" dirty="0">
                <a:latin typeface="Garamond" charset="0"/>
                <a:ea typeface="ＭＳ Ｐゴシック" charset="0"/>
                <a:cs typeface="ＭＳ Ｐゴシック" charset="0"/>
              </a:rPr>
              <a:t> Zeus (or Poseidon?), from the sea off Cape </a:t>
            </a:r>
            <a:r>
              <a:rPr lang="en-US" sz="1200" dirty="0" err="1">
                <a:latin typeface="Garamond" charset="0"/>
                <a:ea typeface="ＭＳ Ｐゴシック" charset="0"/>
                <a:cs typeface="ＭＳ Ｐゴシック" charset="0"/>
              </a:rPr>
              <a:t>Artemision</a:t>
            </a:r>
            <a:r>
              <a:rPr lang="en-US" sz="1200" dirty="0">
                <a:latin typeface="Garamond" charset="0"/>
                <a:ea typeface="ＭＳ Ｐゴシック" charset="0"/>
                <a:cs typeface="ＭＳ Ｐゴシック" charset="0"/>
              </a:rPr>
              <a:t>, Greece, ca. 460–450 BCE. Bronze, 6</a:t>
            </a:r>
            <a:r>
              <a:rPr lang="ja-JP" altLang="en-US" sz="1200" dirty="0">
                <a:latin typeface="Garamond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1200" dirty="0">
                <a:latin typeface="Garamond" charset="0"/>
                <a:ea typeface="ＭＳ Ｐゴシック" charset="0"/>
                <a:cs typeface="ＭＳ Ｐゴシック" charset="0"/>
              </a:rPr>
              <a:t> 10</a:t>
            </a:r>
            <a:r>
              <a:rPr lang="ja-JP" altLang="en-US" sz="1200" dirty="0">
                <a:latin typeface="Garamond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1200" dirty="0">
                <a:latin typeface="Garamond" charset="0"/>
                <a:ea typeface="ＭＳ Ｐゴシック" charset="0"/>
                <a:cs typeface="ＭＳ Ｐゴシック" charset="0"/>
              </a:rPr>
              <a:t> high. National Archaeological Museum, Athens. </a:t>
            </a:r>
            <a:endParaRPr lang="en-US" sz="1200" dirty="0">
              <a:latin typeface="Garamon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209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6B1EC2C1-40BD-0645-B649-FAC841C5B814}" type="slidenum">
              <a:rPr lang="en-US" sz="1400" b="0">
                <a:latin typeface="Garamond" charset="0"/>
              </a:rPr>
              <a:pPr/>
              <a:t>35</a:t>
            </a:fld>
            <a:endParaRPr lang="en-US" sz="1400" b="0">
              <a:latin typeface="Garamond" charset="0"/>
            </a:endParaRPr>
          </a:p>
        </p:txBody>
      </p:sp>
      <p:pic>
        <p:nvPicPr>
          <p:cNvPr id="132099" name="Picture 4" descr="5-36.jpg                                                       00063A48Tamsters                       B8A41AE2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4686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8110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Greek, Classical, Zeus or Poseidon bron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763" y="152400"/>
            <a:ext cx="4440237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5638800" y="5943600"/>
            <a:ext cx="990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1400">
              <a:solidFill>
                <a:srgbClr val="FF9900"/>
              </a:solidFill>
            </a:endParaRPr>
          </a:p>
        </p:txBody>
      </p:sp>
      <p:pic>
        <p:nvPicPr>
          <p:cNvPr id="16389" name="Picture 7" descr="e33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1" t="16502" r="4517" b="13365"/>
          <a:stretch>
            <a:fillRect/>
          </a:stretch>
        </p:blipFill>
        <p:spPr bwMode="auto">
          <a:xfrm>
            <a:off x="381000" y="228600"/>
            <a:ext cx="3124200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8" descr="ArtemisionZe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2" b="2040"/>
          <a:stretch>
            <a:fillRect/>
          </a:stretch>
        </p:blipFill>
        <p:spPr bwMode="auto">
          <a:xfrm>
            <a:off x="2667000" y="3200400"/>
            <a:ext cx="2747963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2867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86400"/>
            <a:ext cx="4038600" cy="942975"/>
          </a:xfrm>
        </p:spPr>
        <p:txBody>
          <a:bodyPr>
            <a:normAutofit/>
          </a:bodyPr>
          <a:lstStyle/>
          <a:p>
            <a:pPr eaLnBrk="1" hangingPunct="1"/>
            <a:r>
              <a:rPr lang="en-US" sz="1200" b="1" dirty="0">
                <a:latin typeface="Garamond" charset="0"/>
                <a:ea typeface="ＭＳ Ｐゴシック" charset="0"/>
                <a:cs typeface="ＭＳ Ｐゴシック" charset="0"/>
              </a:rPr>
              <a:t>Figure 5-39 </a:t>
            </a:r>
            <a:r>
              <a:rPr lang="en-US" sz="1200" dirty="0">
                <a:latin typeface="Garamond" charset="0"/>
                <a:ea typeface="ＭＳ Ｐゴシック" charset="0"/>
                <a:cs typeface="ＭＳ Ｐゴシック" charset="0"/>
              </a:rPr>
              <a:t>MYRON, </a:t>
            </a:r>
            <a:r>
              <a:rPr lang="en-US" sz="1200" i="1" dirty="0" err="1">
                <a:latin typeface="Garamond" charset="0"/>
                <a:ea typeface="ＭＳ Ｐゴシック" charset="0"/>
                <a:cs typeface="ＭＳ Ｐゴシック" charset="0"/>
              </a:rPr>
              <a:t>Diskobolos</a:t>
            </a:r>
            <a:r>
              <a:rPr lang="en-US" sz="1200" dirty="0">
                <a:latin typeface="Garamond" charset="0"/>
                <a:ea typeface="ＭＳ Ｐゴシック" charset="0"/>
                <a:cs typeface="ＭＳ Ｐゴシック" charset="0"/>
              </a:rPr>
              <a:t> (</a:t>
            </a:r>
            <a:r>
              <a:rPr lang="en-US" sz="1200" i="1" dirty="0">
                <a:latin typeface="Garamond" charset="0"/>
                <a:ea typeface="ＭＳ Ｐゴシック" charset="0"/>
                <a:cs typeface="ＭＳ Ｐゴシック" charset="0"/>
              </a:rPr>
              <a:t>Discus Thrower</a:t>
            </a:r>
            <a:r>
              <a:rPr lang="en-US" sz="1200" dirty="0">
                <a:latin typeface="Garamond" charset="0"/>
                <a:ea typeface="ＭＳ Ｐゴシック" charset="0"/>
                <a:cs typeface="ＭＳ Ｐゴシック" charset="0"/>
              </a:rPr>
              <a:t>). Roman marble copy of a bronze original of ca. 450 BCE, 5</a:t>
            </a:r>
            <a:r>
              <a:rPr lang="ja-JP" altLang="en-US" sz="1200" dirty="0">
                <a:latin typeface="Garamond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1200" dirty="0">
                <a:latin typeface="Garamond" charset="0"/>
                <a:ea typeface="ＭＳ Ｐゴシック" charset="0"/>
                <a:cs typeface="ＭＳ Ｐゴシック" charset="0"/>
              </a:rPr>
              <a:t> 1</a:t>
            </a:r>
            <a:r>
              <a:rPr lang="ja-JP" altLang="en-US" sz="1200" dirty="0">
                <a:latin typeface="Garamond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1200" dirty="0">
                <a:latin typeface="Garamond" charset="0"/>
                <a:ea typeface="ＭＳ Ｐゴシック" charset="0"/>
                <a:cs typeface="ＭＳ Ｐゴシック" charset="0"/>
              </a:rPr>
              <a:t> high. </a:t>
            </a:r>
            <a:r>
              <a:rPr lang="en-US" altLang="ja-JP" sz="1200" dirty="0" err="1">
                <a:latin typeface="Garamond" charset="0"/>
                <a:ea typeface="ＭＳ Ｐゴシック" charset="0"/>
                <a:cs typeface="ＭＳ Ｐゴシック" charset="0"/>
              </a:rPr>
              <a:t>Museo</a:t>
            </a:r>
            <a:r>
              <a:rPr lang="en-US" altLang="ja-JP" sz="1200" dirty="0">
                <a:latin typeface="Garamond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1200" dirty="0" err="1">
                <a:latin typeface="Garamond" charset="0"/>
                <a:ea typeface="ＭＳ Ｐゴシック" charset="0"/>
                <a:cs typeface="ＭＳ Ｐゴシック" charset="0"/>
              </a:rPr>
              <a:t>Nazionale</a:t>
            </a:r>
            <a:r>
              <a:rPr lang="en-US" altLang="ja-JP" sz="1200" dirty="0">
                <a:latin typeface="Garamond" charset="0"/>
                <a:ea typeface="ＭＳ Ｐゴシック" charset="0"/>
                <a:cs typeface="ＭＳ Ｐゴシック" charset="0"/>
              </a:rPr>
              <a:t> Romano—Palazzo Massimo </a:t>
            </a:r>
            <a:r>
              <a:rPr lang="en-US" altLang="ja-JP" sz="1200" dirty="0" err="1">
                <a:latin typeface="Garamond" charset="0"/>
                <a:ea typeface="ＭＳ Ｐゴシック" charset="0"/>
                <a:cs typeface="ＭＳ Ｐゴシック" charset="0"/>
              </a:rPr>
              <a:t>alle</a:t>
            </a:r>
            <a:r>
              <a:rPr lang="en-US" altLang="ja-JP" sz="1200" dirty="0">
                <a:latin typeface="Garamond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1200" dirty="0" err="1">
                <a:latin typeface="Garamond" charset="0"/>
                <a:ea typeface="ＭＳ Ｐゴシック" charset="0"/>
                <a:cs typeface="ＭＳ Ｐゴシック" charset="0"/>
              </a:rPr>
              <a:t>Terme</a:t>
            </a:r>
            <a:r>
              <a:rPr lang="en-US" altLang="ja-JP" sz="1200" dirty="0">
                <a:latin typeface="Garamond" charset="0"/>
                <a:ea typeface="ＭＳ Ｐゴシック" charset="0"/>
                <a:cs typeface="ＭＳ Ｐゴシック" charset="0"/>
              </a:rPr>
              <a:t>.</a:t>
            </a:r>
            <a:endParaRPr lang="en-US" sz="1200" dirty="0">
              <a:latin typeface="Garamon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41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BA440B9-6CF6-274D-B607-824355ADD5A6}" type="slidenum">
              <a:rPr lang="en-US" sz="1400" b="0">
                <a:latin typeface="Garamond" charset="0"/>
              </a:rPr>
              <a:pPr/>
              <a:t>37</a:t>
            </a:fld>
            <a:endParaRPr lang="en-US" sz="1400" b="0">
              <a:latin typeface="Garamond" charset="0"/>
            </a:endParaRPr>
          </a:p>
        </p:txBody>
      </p:sp>
      <p:pic>
        <p:nvPicPr>
          <p:cNvPr id="134147" name="Picture 7" descr="05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963" y="0"/>
            <a:ext cx="44211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2472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8001000" y="1676400"/>
            <a:ext cx="533400" cy="22860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buFontTx/>
              <a:buNone/>
            </a:pPr>
            <a:endParaRPr lang="en-US" sz="1200">
              <a:latin typeface="Arial" charset="0"/>
            </a:endParaRPr>
          </a:p>
        </p:txBody>
      </p:sp>
      <p:pic>
        <p:nvPicPr>
          <p:cNvPr id="17411" name="Picture 3" descr="diskobolos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8" r="5353"/>
          <a:stretch>
            <a:fillRect/>
          </a:stretch>
        </p:blipFill>
        <p:spPr bwMode="auto">
          <a:xfrm>
            <a:off x="7696200" y="914400"/>
            <a:ext cx="11176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 descr="SLIDE 5-1 MYRON, DISCUS THROWER, Roman copy after a Greek bronze.">
            <a:hlinkClick r:id="rId3" action="ppaction://hlinkfile"/>
          </p:cNvPr>
          <p:cNvPicPr>
            <a:picLocks noGrp="1" noChangeAspect="1" noChangeArrowheads="1"/>
          </p:cNvPicPr>
          <p:nvPr>
            <p:ph type="title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" r="7149"/>
          <a:stretch>
            <a:fillRect/>
          </a:stretch>
        </p:blipFill>
        <p:spPr>
          <a:xfrm>
            <a:off x="914400" y="762000"/>
            <a:ext cx="2963863" cy="5791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3" name="Picture 5" descr="YRMNK09_400"/>
          <p:cNvPicPr>
            <a:picLocks noChangeAspect="1" noChangeArrowheads="1"/>
          </p:cNvPicPr>
          <p:nvPr/>
        </p:nvPicPr>
        <p:blipFill>
          <a:blip r:embed="rId5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2" r="10405"/>
          <a:stretch>
            <a:fillRect/>
          </a:stretch>
        </p:blipFill>
        <p:spPr bwMode="auto">
          <a:xfrm>
            <a:off x="5638800" y="609600"/>
            <a:ext cx="1512888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9" descr="disc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9" r="12807"/>
          <a:stretch>
            <a:fillRect/>
          </a:stretch>
        </p:blipFill>
        <p:spPr bwMode="auto">
          <a:xfrm>
            <a:off x="6629400" y="3733800"/>
            <a:ext cx="145097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11" descr="disco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8" b="2301"/>
          <a:stretch>
            <a:fillRect/>
          </a:stretch>
        </p:blipFill>
        <p:spPr bwMode="auto">
          <a:xfrm>
            <a:off x="4267200" y="3276600"/>
            <a:ext cx="15621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0692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86400"/>
            <a:ext cx="5181600" cy="73025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1200" b="1" dirty="0">
                <a:latin typeface="Garamond" charset="0"/>
                <a:ea typeface="ＭＳ Ｐゴシック" charset="0"/>
                <a:cs typeface="ＭＳ Ｐゴシック" charset="0"/>
              </a:rPr>
              <a:t>Figure 5-40</a:t>
            </a:r>
            <a:r>
              <a:rPr lang="en-US" sz="1200" dirty="0">
                <a:latin typeface="Garamond" charset="0"/>
                <a:ea typeface="ＭＳ Ｐゴシック" charset="0"/>
                <a:cs typeface="ＭＳ Ｐゴシック" charset="0"/>
              </a:rPr>
              <a:t>  POLYKLEITOS, </a:t>
            </a:r>
            <a:r>
              <a:rPr lang="en-US" sz="1200" i="1" dirty="0" err="1">
                <a:latin typeface="Garamond" charset="0"/>
                <a:ea typeface="ＭＳ Ｐゴシック" charset="0"/>
                <a:cs typeface="ＭＳ Ｐゴシック" charset="0"/>
              </a:rPr>
              <a:t>Doryphoros</a:t>
            </a:r>
            <a:r>
              <a:rPr lang="en-US" sz="1200" i="1" dirty="0">
                <a:latin typeface="Garamond" charset="0"/>
                <a:ea typeface="ＭＳ Ｐゴシック" charset="0"/>
                <a:cs typeface="ＭＳ Ｐゴシック" charset="0"/>
              </a:rPr>
              <a:t> (Spear Bearer)</a:t>
            </a:r>
            <a:r>
              <a:rPr lang="en-US" sz="1200" dirty="0">
                <a:latin typeface="Garamond" charset="0"/>
                <a:ea typeface="ＭＳ Ｐゴシック" charset="0"/>
                <a:cs typeface="ＭＳ Ｐゴシック" charset="0"/>
              </a:rPr>
              <a:t>. Roman marble copy from Pompeii, Italy, after a bronze original of ca. 450–440 BCE, 6</a:t>
            </a:r>
            <a:r>
              <a:rPr lang="ja-JP" altLang="en-US" sz="1200" dirty="0">
                <a:latin typeface="Garamond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1200" dirty="0">
                <a:latin typeface="Garamond" charset="0"/>
                <a:ea typeface="ＭＳ Ｐゴシック" charset="0"/>
                <a:cs typeface="ＭＳ Ｐゴシック" charset="0"/>
              </a:rPr>
              <a:t> 11</a:t>
            </a:r>
            <a:r>
              <a:rPr lang="ja-JP" altLang="en-US" sz="1200" dirty="0">
                <a:latin typeface="Garamond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1200" dirty="0">
                <a:latin typeface="Garamond" charset="0"/>
                <a:ea typeface="ＭＳ Ｐゴシック" charset="0"/>
                <a:cs typeface="ＭＳ Ｐゴシック" charset="0"/>
              </a:rPr>
              <a:t> high. </a:t>
            </a:r>
            <a:r>
              <a:rPr lang="en-US" altLang="ja-JP" sz="1200" dirty="0" err="1">
                <a:latin typeface="Garamond" charset="0"/>
                <a:ea typeface="ＭＳ Ｐゴシック" charset="0"/>
                <a:cs typeface="ＭＳ Ｐゴシック" charset="0"/>
              </a:rPr>
              <a:t>Museo</a:t>
            </a:r>
            <a:r>
              <a:rPr lang="en-US" altLang="ja-JP" sz="1200" dirty="0">
                <a:latin typeface="Garamond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1200" dirty="0" err="1">
                <a:latin typeface="Garamond" charset="0"/>
                <a:ea typeface="ＭＳ Ｐゴシック" charset="0"/>
                <a:cs typeface="ＭＳ Ｐゴシック" charset="0"/>
              </a:rPr>
              <a:t>Archeologico</a:t>
            </a:r>
            <a:r>
              <a:rPr lang="en-US" altLang="ja-JP" sz="1200" dirty="0">
                <a:latin typeface="Garamond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1200" dirty="0" err="1">
                <a:latin typeface="Garamond" charset="0"/>
                <a:ea typeface="ＭＳ Ｐゴシック" charset="0"/>
                <a:cs typeface="ＭＳ Ｐゴシック" charset="0"/>
              </a:rPr>
              <a:t>Nazionale</a:t>
            </a:r>
            <a:r>
              <a:rPr lang="en-US" altLang="ja-JP" sz="1200" dirty="0">
                <a:latin typeface="Garamond" charset="0"/>
                <a:ea typeface="ＭＳ Ｐゴシック" charset="0"/>
                <a:cs typeface="ＭＳ Ｐゴシック" charset="0"/>
              </a:rPr>
              <a:t>, Naples.</a:t>
            </a:r>
            <a:endParaRPr lang="en-US" sz="1200" dirty="0">
              <a:latin typeface="Garamon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619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3DF0425-FF18-BE4F-AB8F-9DD2E2CA8D3C}" type="slidenum">
              <a:rPr lang="en-US" sz="1400" b="0">
                <a:latin typeface="Garamond" charset="0"/>
              </a:rPr>
              <a:pPr/>
              <a:t>39</a:t>
            </a:fld>
            <a:endParaRPr lang="en-US" sz="1400" b="0">
              <a:latin typeface="Garamond" charset="0"/>
            </a:endParaRPr>
          </a:p>
        </p:txBody>
      </p:sp>
      <p:pic>
        <p:nvPicPr>
          <p:cNvPr id="136195" name="Picture 4" descr="5-38.jpg                                                       00063A48Tamsters                       B8A41AE2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0" y="0"/>
            <a:ext cx="3511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6" name="TextBox 4"/>
          <p:cNvSpPr txBox="1">
            <a:spLocks noChangeArrowheads="1"/>
          </p:cNvSpPr>
          <p:nvPr/>
        </p:nvSpPr>
        <p:spPr bwMode="auto">
          <a:xfrm>
            <a:off x="304800" y="1143000"/>
            <a:ext cx="42672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Garamond" charset="0"/>
              </a:rPr>
              <a:t>Doryphoros (Spear Thrower), POLYKEITOS</a:t>
            </a:r>
          </a:p>
          <a:p>
            <a:pPr eaLnBrk="1" hangingPunct="1"/>
            <a:endParaRPr lang="en-US"/>
          </a:p>
          <a:p>
            <a:pPr eaLnBrk="1" hangingPunct="1">
              <a:buFont typeface="Arial" charset="0"/>
              <a:buChar char="•"/>
            </a:pPr>
            <a:r>
              <a:rPr lang="en-US" b="0">
                <a:latin typeface="Garamond" charset="0"/>
              </a:rPr>
              <a:t>Originally titled </a:t>
            </a:r>
            <a:r>
              <a:rPr lang="en-US" b="0" i="1">
                <a:latin typeface="Garamond" charset="0"/>
              </a:rPr>
              <a:t>Canon</a:t>
            </a:r>
          </a:p>
          <a:p>
            <a:pPr eaLnBrk="1" hangingPunct="1">
              <a:buFont typeface="Arial" charset="0"/>
              <a:buChar char="•"/>
            </a:pPr>
            <a:r>
              <a:rPr lang="en-US" b="0">
                <a:latin typeface="Garamond" charset="0"/>
              </a:rPr>
              <a:t>Established Polykleitos</a:t>
            </a:r>
            <a:r>
              <a:rPr lang="ja-JP" altLang="en-US" b="0">
                <a:latin typeface="Garamond" charset="0"/>
              </a:rPr>
              <a:t>’</a:t>
            </a:r>
            <a:r>
              <a:rPr lang="en-US" altLang="ja-JP" b="0">
                <a:latin typeface="Garamond" charset="0"/>
              </a:rPr>
              <a:t> canon of proportions, setting ideal correlations among body parts</a:t>
            </a:r>
          </a:p>
          <a:p>
            <a:pPr eaLnBrk="1" hangingPunct="1">
              <a:buFont typeface="Arial" charset="0"/>
              <a:buChar char="•"/>
            </a:pPr>
            <a:r>
              <a:rPr lang="en-US" b="0" i="1">
                <a:latin typeface="Garamond" charset="0"/>
              </a:rPr>
              <a:t>Contrapposto</a:t>
            </a:r>
          </a:p>
          <a:p>
            <a:pPr eaLnBrk="1" hangingPunct="1">
              <a:buFont typeface="Arial" charset="0"/>
              <a:buChar char="•"/>
            </a:pPr>
            <a:r>
              <a:rPr lang="en-US" b="0">
                <a:latin typeface="Garamond" charset="0"/>
              </a:rPr>
              <a:t>Notice the harmony of opposites</a:t>
            </a:r>
          </a:p>
        </p:txBody>
      </p:sp>
    </p:spTree>
    <p:extLst>
      <p:ext uri="{BB962C8B-B14F-4D97-AF65-F5344CB8AC3E}">
        <p14:creationId xmlns:p14="http://schemas.microsoft.com/office/powerpoint/2010/main" val="594130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86400"/>
            <a:ext cx="3733800" cy="942975"/>
          </a:xfrm>
        </p:spPr>
        <p:txBody>
          <a:bodyPr>
            <a:normAutofit/>
          </a:bodyPr>
          <a:lstStyle/>
          <a:p>
            <a:pPr eaLnBrk="1" hangingPunct="1"/>
            <a:r>
              <a:rPr lang="en-US" sz="1200" b="1" dirty="0">
                <a:latin typeface="Garamond" charset="0"/>
                <a:ea typeface="ＭＳ Ｐゴシック" charset="0"/>
                <a:cs typeface="ＭＳ Ｐゴシック" charset="0"/>
              </a:rPr>
              <a:t>Figure 5-3</a:t>
            </a:r>
            <a:r>
              <a:rPr lang="en-US" sz="1200" dirty="0">
                <a:latin typeface="Garamond" charset="0"/>
                <a:ea typeface="ＭＳ Ｐゴシック" charset="0"/>
                <a:cs typeface="ＭＳ Ｐゴシック" charset="0"/>
              </a:rPr>
              <a:t>  Hero and centaur (</a:t>
            </a:r>
            <a:r>
              <a:rPr lang="en-US" sz="1200" dirty="0" err="1">
                <a:latin typeface="Garamond" charset="0"/>
                <a:ea typeface="ＭＳ Ｐゴシック" charset="0"/>
                <a:cs typeface="ＭＳ Ｐゴシック" charset="0"/>
              </a:rPr>
              <a:t>Herakles</a:t>
            </a:r>
            <a:r>
              <a:rPr lang="en-US" sz="1200" dirty="0">
                <a:latin typeface="Garamond" charset="0"/>
                <a:ea typeface="ＭＳ Ｐゴシック" charset="0"/>
                <a:cs typeface="ＭＳ Ｐゴシック" charset="0"/>
              </a:rPr>
              <a:t> and </a:t>
            </a:r>
            <a:r>
              <a:rPr lang="en-US" sz="1200" dirty="0" err="1">
                <a:latin typeface="Garamond" charset="0"/>
                <a:ea typeface="ＭＳ Ｐゴシック" charset="0"/>
                <a:cs typeface="ＭＳ Ｐゴシック" charset="0"/>
              </a:rPr>
              <a:t>Nessos</a:t>
            </a:r>
            <a:r>
              <a:rPr lang="en-US" sz="1200" dirty="0">
                <a:latin typeface="Garamond" charset="0"/>
                <a:ea typeface="ＭＳ Ｐゴシック" charset="0"/>
                <a:cs typeface="ＭＳ Ｐゴシック" charset="0"/>
              </a:rPr>
              <a:t>?), from </a:t>
            </a:r>
            <a:r>
              <a:rPr lang="en-US" sz="1200" dirty="0" err="1">
                <a:latin typeface="Garamond" charset="0"/>
                <a:ea typeface="ＭＳ Ｐゴシック" charset="0"/>
                <a:cs typeface="ＭＳ Ｐゴシック" charset="0"/>
              </a:rPr>
              <a:t>Olympia,Greece</a:t>
            </a:r>
            <a:r>
              <a:rPr lang="en-US" sz="1200" dirty="0">
                <a:latin typeface="Garamond" charset="0"/>
                <a:ea typeface="ＭＳ Ｐゴシック" charset="0"/>
                <a:cs typeface="ＭＳ Ｐゴシック" charset="0"/>
              </a:rPr>
              <a:t>, ca. 750–730 BCE. Bronze, 4 1/2</a:t>
            </a:r>
            <a:r>
              <a:rPr lang="ja-JP" altLang="en-US" sz="1200" dirty="0">
                <a:latin typeface="Garamond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1200" dirty="0">
                <a:latin typeface="Garamond" charset="0"/>
                <a:ea typeface="ＭＳ Ｐゴシック" charset="0"/>
                <a:cs typeface="ＭＳ Ｐゴシック" charset="0"/>
              </a:rPr>
              <a:t> high. Metropolitan Museum of Art, New York (gift of J. Pierpont). </a:t>
            </a:r>
            <a:endParaRPr lang="en-US" sz="1200" dirty="0">
              <a:latin typeface="Garamon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379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5E5CBD3-80A0-E04C-8B5F-2016B93820B6}" type="slidenum">
              <a:rPr lang="en-US" sz="1400" b="0">
                <a:latin typeface="Garamond" charset="0"/>
              </a:rPr>
              <a:pPr/>
              <a:t>4</a:t>
            </a:fld>
            <a:endParaRPr lang="en-US" sz="1400" b="0">
              <a:latin typeface="Garamond" charset="0"/>
            </a:endParaRPr>
          </a:p>
        </p:txBody>
      </p:sp>
      <p:pic>
        <p:nvPicPr>
          <p:cNvPr id="33795" name="Picture 4" descr="5-02.jpg                                                       00063A48Tamsters                       B8A41AE2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100" y="0"/>
            <a:ext cx="4965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8997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Greek, Classical, doryphor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" t="1250" r="4974"/>
          <a:stretch>
            <a:fillRect/>
          </a:stretch>
        </p:blipFill>
        <p:spPr bwMode="auto">
          <a:xfrm>
            <a:off x="3124200" y="152400"/>
            <a:ext cx="3192463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981200" y="6553200"/>
            <a:ext cx="2590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1400">
              <a:solidFill>
                <a:srgbClr val="FF9900"/>
              </a:solidFill>
            </a:endParaRPr>
          </a:p>
        </p:txBody>
      </p:sp>
      <p:pic>
        <p:nvPicPr>
          <p:cNvPr id="18436" name="Picture 4" descr="YRMNK07_4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3400"/>
            <a:ext cx="2743200" cy="426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akDoryphoros01043003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33400"/>
            <a:ext cx="161131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 descr="Doryphoros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581400"/>
            <a:ext cx="1579563" cy="304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41" name="Rectangle 9"/>
          <p:cNvSpPr>
            <a:spLocks noChangeArrowheads="1"/>
          </p:cNvSpPr>
          <p:nvPr/>
        </p:nvSpPr>
        <p:spPr bwMode="auto">
          <a:xfrm>
            <a:off x="304800" y="61722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370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Greek, Classical, doryphor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" t="1250" r="4974"/>
          <a:stretch>
            <a:fillRect/>
          </a:stretch>
        </p:blipFill>
        <p:spPr bwMode="auto">
          <a:xfrm>
            <a:off x="1371600" y="381000"/>
            <a:ext cx="3192463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5"/>
          <p:cNvSpPr>
            <a:spLocks noChangeArrowheads="1"/>
          </p:cNvSpPr>
          <p:nvPr/>
        </p:nvSpPr>
        <p:spPr bwMode="auto">
          <a:xfrm>
            <a:off x="4953000" y="457200"/>
            <a:ext cx="28130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Chiastic (cross balance)</a:t>
            </a:r>
          </a:p>
          <a:p>
            <a:endParaRPr lang="en-US" b="1">
              <a:solidFill>
                <a:srgbClr val="FF0000"/>
              </a:solidFill>
            </a:endParaRPr>
          </a:p>
          <a:p>
            <a:endParaRPr lang="en-US" b="1">
              <a:solidFill>
                <a:srgbClr val="FF0000"/>
              </a:solidFill>
            </a:endParaRPr>
          </a:p>
          <a:p>
            <a:pPr eaLnBrk="0" hangingPunct="0"/>
            <a:endParaRPr lang="en-US"/>
          </a:p>
        </p:txBody>
      </p:sp>
      <p:sp>
        <p:nvSpPr>
          <p:cNvPr id="67590" name="Rectangle 6"/>
          <p:cNvSpPr>
            <a:spLocks noChangeArrowheads="1"/>
          </p:cNvSpPr>
          <p:nvPr/>
        </p:nvSpPr>
        <p:spPr bwMode="auto">
          <a:xfrm>
            <a:off x="5029200" y="1447800"/>
            <a:ext cx="3733800" cy="33972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/>
              <a:t>Chiastic (cross balance) is  asymmetrical balance</a:t>
            </a:r>
          </a:p>
          <a:p>
            <a:endParaRPr lang="en-US" b="1"/>
          </a:p>
          <a:p>
            <a:r>
              <a:rPr lang="en-US" b="1">
                <a:solidFill>
                  <a:srgbClr val="FF0000"/>
                </a:solidFill>
              </a:rPr>
              <a:t>…right arm and leg rigid &amp; stiff creating columnar stability and anchoring </a:t>
            </a:r>
          </a:p>
          <a:p>
            <a:endParaRPr lang="en-US" b="1">
              <a:solidFill>
                <a:srgbClr val="FF0000"/>
              </a:solidFill>
            </a:endParaRPr>
          </a:p>
          <a:p>
            <a:r>
              <a:rPr lang="en-US" b="1">
                <a:solidFill>
                  <a:schemeClr val="bg2"/>
                </a:solidFill>
              </a:rPr>
              <a:t>…the bent left arm and leg</a:t>
            </a:r>
          </a:p>
          <a:p>
            <a:endParaRPr lang="en-US" b="1">
              <a:solidFill>
                <a:schemeClr val="bg2"/>
              </a:solidFill>
            </a:endParaRPr>
          </a:p>
          <a:p>
            <a:r>
              <a:rPr lang="en-US" b="1">
                <a:solidFill>
                  <a:schemeClr val="folHlink"/>
                </a:solidFill>
              </a:rPr>
              <a:t>…head turns right, hips twist left, back foot turns outward creating a twist in the body</a:t>
            </a:r>
          </a:p>
        </p:txBody>
      </p:sp>
      <p:sp>
        <p:nvSpPr>
          <p:cNvPr id="67591" name="Line 7"/>
          <p:cNvSpPr>
            <a:spLocks noChangeShapeType="1"/>
          </p:cNvSpPr>
          <p:nvPr/>
        </p:nvSpPr>
        <p:spPr bwMode="auto">
          <a:xfrm flipH="1">
            <a:off x="1981200" y="1600200"/>
            <a:ext cx="304800" cy="2286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592" name="Line 8"/>
          <p:cNvSpPr>
            <a:spLocks noChangeShapeType="1"/>
          </p:cNvSpPr>
          <p:nvPr/>
        </p:nvSpPr>
        <p:spPr bwMode="auto">
          <a:xfrm>
            <a:off x="2590800" y="2743200"/>
            <a:ext cx="0" cy="411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593" name="Freeform 9"/>
          <p:cNvSpPr>
            <a:spLocks/>
          </p:cNvSpPr>
          <p:nvPr/>
        </p:nvSpPr>
        <p:spPr bwMode="auto">
          <a:xfrm>
            <a:off x="2971800" y="2819400"/>
            <a:ext cx="406400" cy="3276600"/>
          </a:xfrm>
          <a:custGeom>
            <a:avLst/>
            <a:gdLst>
              <a:gd name="T0" fmla="*/ 152400 w 256"/>
              <a:gd name="T1" fmla="*/ 0 h 2064"/>
              <a:gd name="T2" fmla="*/ 381000 w 256"/>
              <a:gd name="T3" fmla="*/ 2362200 h 2064"/>
              <a:gd name="T4" fmla="*/ 0 w 256"/>
              <a:gd name="T5" fmla="*/ 3276600 h 206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56" h="2064">
                <a:moveTo>
                  <a:pt x="96" y="0"/>
                </a:moveTo>
                <a:cubicBezTo>
                  <a:pt x="176" y="572"/>
                  <a:pt x="256" y="1144"/>
                  <a:pt x="240" y="1488"/>
                </a:cubicBezTo>
                <a:cubicBezTo>
                  <a:pt x="224" y="1832"/>
                  <a:pt x="40" y="1968"/>
                  <a:pt x="0" y="2064"/>
                </a:cubicBezTo>
              </a:path>
            </a:pathLst>
          </a:custGeom>
          <a:noFill/>
          <a:ln w="38100" cmpd="sng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594" name="Freeform 10"/>
          <p:cNvSpPr>
            <a:spLocks/>
          </p:cNvSpPr>
          <p:nvPr/>
        </p:nvSpPr>
        <p:spPr bwMode="auto">
          <a:xfrm>
            <a:off x="3746500" y="1676400"/>
            <a:ext cx="444500" cy="1181100"/>
          </a:xfrm>
          <a:custGeom>
            <a:avLst/>
            <a:gdLst>
              <a:gd name="T0" fmla="*/ 63500 w 280"/>
              <a:gd name="T1" fmla="*/ 0 h 744"/>
              <a:gd name="T2" fmla="*/ 63500 w 280"/>
              <a:gd name="T3" fmla="*/ 1066800 h 744"/>
              <a:gd name="T4" fmla="*/ 444500 w 280"/>
              <a:gd name="T5" fmla="*/ 685800 h 74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80" h="744">
                <a:moveTo>
                  <a:pt x="40" y="0"/>
                </a:moveTo>
                <a:cubicBezTo>
                  <a:pt x="20" y="300"/>
                  <a:pt x="0" y="600"/>
                  <a:pt x="40" y="672"/>
                </a:cubicBezTo>
                <a:cubicBezTo>
                  <a:pt x="80" y="744"/>
                  <a:pt x="240" y="472"/>
                  <a:pt x="280" y="432"/>
                </a:cubicBezTo>
              </a:path>
            </a:pathLst>
          </a:custGeom>
          <a:noFill/>
          <a:ln w="38100" cmpd="sng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601" name="Line 17"/>
          <p:cNvSpPr>
            <a:spLocks noChangeShapeType="1"/>
          </p:cNvSpPr>
          <p:nvPr/>
        </p:nvSpPr>
        <p:spPr bwMode="auto">
          <a:xfrm flipH="1">
            <a:off x="2971800" y="1066800"/>
            <a:ext cx="304800" cy="762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602" name="Line 18"/>
          <p:cNvSpPr>
            <a:spLocks noChangeShapeType="1"/>
          </p:cNvSpPr>
          <p:nvPr/>
        </p:nvSpPr>
        <p:spPr bwMode="auto">
          <a:xfrm>
            <a:off x="2362200" y="3124200"/>
            <a:ext cx="1143000" cy="1524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603" name="Line 19"/>
          <p:cNvSpPr>
            <a:spLocks noChangeShapeType="1"/>
          </p:cNvSpPr>
          <p:nvPr/>
        </p:nvSpPr>
        <p:spPr bwMode="auto">
          <a:xfrm>
            <a:off x="2971800" y="6172200"/>
            <a:ext cx="457200" cy="2286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954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5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5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7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7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75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75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7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75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75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75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7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7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7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7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7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7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91" grpId="0" animBg="1"/>
      <p:bldP spid="67592" grpId="0" animBg="1"/>
      <p:bldP spid="67593" grpId="0" animBg="1"/>
      <p:bldP spid="67594" grpId="0" animBg="1"/>
      <p:bldP spid="67601" grpId="0" animBg="1"/>
      <p:bldP spid="67602" grpId="0" animBg="1"/>
      <p:bldP spid="6760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248400"/>
            <a:ext cx="7772400" cy="3048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1200" b="1" dirty="0" smtClean="0">
                <a:latin typeface="Garamond" charset="0"/>
              </a:rPr>
              <a:t>Figure 5-42</a:t>
            </a:r>
            <a:r>
              <a:rPr lang="en-US" sz="1200" dirty="0" smtClean="0">
                <a:latin typeface="Garamond" charset="0"/>
              </a:rPr>
              <a:t>  Aerial view of the Acropolis looking southeast, Athens, Greece.</a:t>
            </a:r>
          </a:p>
        </p:txBody>
      </p:sp>
      <p:sp>
        <p:nvSpPr>
          <p:cNvPr id="130050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8484F22-4D2C-9843-9442-5F0655F1323C}" type="slidenum">
              <a:rPr lang="en-US" sz="1400" b="0">
                <a:latin typeface="Garamond" charset="0"/>
              </a:rPr>
              <a:pPr/>
              <a:t>42</a:t>
            </a:fld>
            <a:endParaRPr lang="en-US" sz="1400" b="0">
              <a:latin typeface="Garamond" charset="0"/>
            </a:endParaRPr>
          </a:p>
        </p:txBody>
      </p:sp>
      <p:pic>
        <p:nvPicPr>
          <p:cNvPr id="130051" name="Picture 6" descr="05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96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7497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5"/>
          <a:stretch>
            <a:fillRect/>
          </a:stretch>
        </p:blipFill>
        <p:spPr bwMode="auto">
          <a:xfrm>
            <a:off x="5181600" y="3735388"/>
            <a:ext cx="3657600" cy="287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0" y="6613525"/>
            <a:ext cx="4572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1000">
              <a:solidFill>
                <a:srgbClr val="FF9900"/>
              </a:solidFill>
            </a:endParaRP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7" t="3293" r="8696"/>
          <a:stretch>
            <a:fillRect/>
          </a:stretch>
        </p:blipFill>
        <p:spPr bwMode="auto">
          <a:xfrm>
            <a:off x="381000" y="3578225"/>
            <a:ext cx="4495800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8" descr="model_of_the_acropol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1" b="17368"/>
          <a:stretch>
            <a:fillRect/>
          </a:stretch>
        </p:blipFill>
        <p:spPr bwMode="auto">
          <a:xfrm>
            <a:off x="3886200" y="182563"/>
            <a:ext cx="4953000" cy="281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11" descr="054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2563"/>
            <a:ext cx="3276600" cy="213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7902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86400"/>
            <a:ext cx="7772400" cy="5238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1200" b="1" dirty="0" smtClean="0">
                <a:latin typeface="Garamond" charset="0"/>
              </a:rPr>
              <a:t>Figure 5-1</a:t>
            </a:r>
            <a:r>
              <a:rPr lang="en-US" sz="1200" dirty="0" smtClean="0">
                <a:latin typeface="Garamond" charset="0"/>
              </a:rPr>
              <a:t>  IKTINOS and KALLIKRATES, Parthenon, (Temple of Athena </a:t>
            </a:r>
            <a:r>
              <a:rPr lang="en-US" sz="1200" dirty="0" err="1" smtClean="0">
                <a:latin typeface="Garamond" charset="0"/>
              </a:rPr>
              <a:t>Parthenos</a:t>
            </a:r>
            <a:r>
              <a:rPr lang="en-US" sz="1200" dirty="0" smtClean="0">
                <a:latin typeface="Garamond" charset="0"/>
              </a:rPr>
              <a:t>, looking southeast), Acropolis, Athens, Greece, 447–438 BCE. </a:t>
            </a:r>
          </a:p>
        </p:txBody>
      </p:sp>
      <p:sp>
        <p:nvSpPr>
          <p:cNvPr id="13312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60B3B495-3EFD-FB4F-A1F6-996665CB3326}" type="slidenum">
              <a:rPr lang="en-US" sz="1400" b="0">
                <a:latin typeface="Garamond" charset="0"/>
              </a:rPr>
              <a:pPr/>
              <a:t>44</a:t>
            </a:fld>
            <a:endParaRPr lang="en-US" sz="1400" b="0">
              <a:latin typeface="Garamond" charset="0"/>
            </a:endParaRPr>
          </a:p>
        </p:txBody>
      </p:sp>
      <p:pic>
        <p:nvPicPr>
          <p:cNvPr id="133123" name="Picture 4" descr="5-42.jpg                                                       00063A48Tamsters                       B8A41AE2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33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28999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959475"/>
            <a:ext cx="9144000" cy="51752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1200" b="1" dirty="0" smtClean="0">
                <a:latin typeface="Garamond" charset="0"/>
              </a:rPr>
              <a:t>Figure 5-46</a:t>
            </a:r>
            <a:r>
              <a:rPr lang="en-US" sz="1200" dirty="0" smtClean="0">
                <a:latin typeface="Garamond" charset="0"/>
              </a:rPr>
              <a:t>   PHIDIAS, </a:t>
            </a:r>
            <a:r>
              <a:rPr lang="en-US" sz="1200" i="1" dirty="0" smtClean="0">
                <a:latin typeface="Garamond" charset="0"/>
              </a:rPr>
              <a:t>Athena </a:t>
            </a:r>
            <a:r>
              <a:rPr lang="en-US" sz="1200" i="1" dirty="0" err="1" smtClean="0">
                <a:latin typeface="Garamond" charset="0"/>
              </a:rPr>
              <a:t>Parthenos</a:t>
            </a:r>
            <a:r>
              <a:rPr lang="en-US" sz="1200" dirty="0" smtClean="0">
                <a:latin typeface="Garamond" charset="0"/>
              </a:rPr>
              <a:t>, in the </a:t>
            </a:r>
            <a:r>
              <a:rPr lang="en-US" sz="1200" dirty="0" err="1" smtClean="0">
                <a:latin typeface="Garamond" charset="0"/>
              </a:rPr>
              <a:t>cella</a:t>
            </a:r>
            <a:r>
              <a:rPr lang="en-US" sz="1200" dirty="0" smtClean="0">
                <a:latin typeface="Garamond" charset="0"/>
              </a:rPr>
              <a:t> of the Parthenon, Acropolis, Athens, Greece, ca. 438 BCE. Model of the lost chryselephantine statue. Royal Ontario Museum, Toronto. </a:t>
            </a:r>
          </a:p>
        </p:txBody>
      </p:sp>
      <p:sp>
        <p:nvSpPr>
          <p:cNvPr id="137218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AA5E062-34DA-2840-B5D8-B8F126B707A6}" type="slidenum">
              <a:rPr lang="en-US" sz="1400" b="0">
                <a:latin typeface="Garamond" charset="0"/>
              </a:rPr>
              <a:pPr/>
              <a:t>45</a:t>
            </a:fld>
            <a:endParaRPr lang="en-US" sz="1400" b="0">
              <a:latin typeface="Garamond" charset="0"/>
            </a:endParaRPr>
          </a:p>
        </p:txBody>
      </p:sp>
      <p:pic>
        <p:nvPicPr>
          <p:cNvPr id="137219" name="Picture 4" descr="5-44.jpg                                                       00063A48Tamsters                       B8A41AE2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0"/>
            <a:ext cx="4456113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71179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Title 1"/>
          <p:cNvSpPr>
            <a:spLocks noGrp="1"/>
          </p:cNvSpPr>
          <p:nvPr>
            <p:ph type="title"/>
          </p:nvPr>
        </p:nvSpPr>
        <p:spPr>
          <a:xfrm>
            <a:off x="0" y="5486400"/>
            <a:ext cx="7772400" cy="5238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1200" b="1" dirty="0" smtClean="0">
                <a:latin typeface="Garamond" charset="0"/>
              </a:rPr>
              <a:t>5-47</a:t>
            </a:r>
            <a:r>
              <a:rPr lang="en-US" sz="1200" dirty="0" smtClean="0">
                <a:latin typeface="Garamond" charset="0"/>
              </a:rPr>
              <a:t> </a:t>
            </a:r>
            <a:r>
              <a:rPr lang="en-US" sz="1200" dirty="0" err="1" smtClean="0">
                <a:latin typeface="Garamond" charset="0"/>
              </a:rPr>
              <a:t>Lapith</a:t>
            </a:r>
            <a:r>
              <a:rPr lang="en-US" sz="1200" dirty="0" smtClean="0">
                <a:latin typeface="Garamond" charset="0"/>
              </a:rPr>
              <a:t> versus centaur, </a:t>
            </a:r>
            <a:r>
              <a:rPr lang="en-US" sz="1200" dirty="0" err="1" smtClean="0">
                <a:latin typeface="Garamond" charset="0"/>
              </a:rPr>
              <a:t>metope</a:t>
            </a:r>
            <a:r>
              <a:rPr lang="en-US" sz="1200" dirty="0" smtClean="0">
                <a:latin typeface="Garamond" charset="0"/>
              </a:rPr>
              <a:t> from the south side of the Parthenon, Acropolis, Athens, Greece, ca. 447-438 BCE. Marble, 4</a:t>
            </a:r>
            <a:r>
              <a:rPr lang="ja-JP" altLang="en-US" sz="1200" dirty="0" smtClean="0">
                <a:latin typeface="Garamond" charset="0"/>
              </a:rPr>
              <a:t>’</a:t>
            </a:r>
            <a:r>
              <a:rPr lang="en-US" altLang="ja-JP" sz="1200" dirty="0" smtClean="0">
                <a:latin typeface="Garamond" charset="0"/>
              </a:rPr>
              <a:t> 8</a:t>
            </a:r>
            <a:r>
              <a:rPr lang="ja-JP" altLang="en-US" sz="1200" dirty="0" smtClean="0">
                <a:latin typeface="Garamond" charset="0"/>
              </a:rPr>
              <a:t>”</a:t>
            </a:r>
            <a:r>
              <a:rPr lang="en-US" altLang="ja-JP" sz="1200" dirty="0" smtClean="0">
                <a:latin typeface="Garamond" charset="0"/>
              </a:rPr>
              <a:t> high. British Museum, London.</a:t>
            </a:r>
            <a:endParaRPr lang="en-US" sz="1200" b="1" dirty="0" smtClean="0">
              <a:latin typeface="Garamond" charset="0"/>
            </a:endParaRPr>
          </a:p>
        </p:txBody>
      </p:sp>
      <p:pic>
        <p:nvPicPr>
          <p:cNvPr id="139266" name="Content Placeholder 4" descr="05-4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954" r="-50954"/>
          <a:stretch>
            <a:fillRect/>
          </a:stretch>
        </p:blipFill>
        <p:spPr>
          <a:xfrm>
            <a:off x="457200" y="914400"/>
            <a:ext cx="8229600" cy="4525963"/>
          </a:xfrm>
          <a:noFill/>
        </p:spPr>
      </p:pic>
      <p:sp>
        <p:nvSpPr>
          <p:cNvPr id="13926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B9D2EDD-BA2A-904A-92E3-AD0AD896ADE8}" type="slidenum">
              <a:rPr lang="en-US" sz="1400" b="0">
                <a:latin typeface="Garamond" charset="0"/>
              </a:rPr>
              <a:pPr/>
              <a:t>46</a:t>
            </a:fld>
            <a:endParaRPr lang="en-US" sz="1400" b="0"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7872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Greek, Classical, Parthenon frieze d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5029200"/>
            <a:ext cx="11255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12" descr="c05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5029200"/>
            <a:ext cx="1219200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21" descr="metope_painted_small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953000"/>
            <a:ext cx="10144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23" descr="Parthenon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00"/>
          <a:stretch>
            <a:fillRect/>
          </a:stretch>
        </p:blipFill>
        <p:spPr bwMode="auto">
          <a:xfrm>
            <a:off x="2743200" y="1371600"/>
            <a:ext cx="2209800" cy="183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25" descr="g3057x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029200"/>
            <a:ext cx="1219200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31" descr="2247900527_2329345a5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0" r="13599"/>
          <a:stretch>
            <a:fillRect/>
          </a:stretch>
        </p:blipFill>
        <p:spPr bwMode="auto">
          <a:xfrm>
            <a:off x="5181600" y="914400"/>
            <a:ext cx="3276600" cy="301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Picture 33" descr="efAthensMetopesReconst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86200"/>
            <a:ext cx="47625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8" name="Picture 35" descr="South east entranc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19200"/>
            <a:ext cx="19113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0620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26075"/>
            <a:ext cx="9144000" cy="51752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1200" b="1" dirty="0" smtClean="0">
                <a:latin typeface="Garamond" charset="0"/>
              </a:rPr>
              <a:t>Figure 5-48</a:t>
            </a:r>
            <a:r>
              <a:rPr lang="en-US" sz="1200" dirty="0" smtClean="0">
                <a:latin typeface="Garamond" charset="0"/>
              </a:rPr>
              <a:t>  Helios and his horses, and </a:t>
            </a:r>
            <a:r>
              <a:rPr lang="en-US" sz="1200" dirty="0" err="1" smtClean="0">
                <a:latin typeface="Garamond" charset="0"/>
              </a:rPr>
              <a:t>Dionysos</a:t>
            </a:r>
            <a:r>
              <a:rPr lang="en-US" sz="1200" dirty="0" smtClean="0">
                <a:latin typeface="Garamond" charset="0"/>
              </a:rPr>
              <a:t> (</a:t>
            </a:r>
            <a:r>
              <a:rPr lang="en-US" sz="1200" dirty="0" err="1" smtClean="0">
                <a:latin typeface="Garamond" charset="0"/>
              </a:rPr>
              <a:t>Herakles</a:t>
            </a:r>
            <a:r>
              <a:rPr lang="en-US" sz="1200" dirty="0" smtClean="0">
                <a:latin typeface="Garamond" charset="0"/>
              </a:rPr>
              <a:t>?), from the east pediment of the Parthenon, Acropolis, Athens, Greece, ca. 438–432 BCE. Marble, greatest height 4</a:t>
            </a:r>
            <a:r>
              <a:rPr lang="ja-JP" altLang="en-US" sz="1200" dirty="0" smtClean="0">
                <a:latin typeface="Garamond" charset="0"/>
              </a:rPr>
              <a:t>’</a:t>
            </a:r>
            <a:r>
              <a:rPr lang="en-US" altLang="ja-JP" sz="1200" dirty="0" smtClean="0">
                <a:latin typeface="Garamond" charset="0"/>
              </a:rPr>
              <a:t> 3</a:t>
            </a:r>
            <a:r>
              <a:rPr lang="ja-JP" altLang="en-US" sz="1200" dirty="0" smtClean="0">
                <a:latin typeface="Garamond" charset="0"/>
              </a:rPr>
              <a:t>”</a:t>
            </a:r>
            <a:r>
              <a:rPr lang="en-US" altLang="ja-JP" sz="1200" dirty="0" smtClean="0">
                <a:latin typeface="Garamond" charset="0"/>
              </a:rPr>
              <a:t>. British Museum, London. </a:t>
            </a:r>
            <a:endParaRPr lang="en-US" sz="1200" dirty="0" smtClean="0">
              <a:latin typeface="Garamond" charset="0"/>
            </a:endParaRPr>
          </a:p>
        </p:txBody>
      </p:sp>
      <p:sp>
        <p:nvSpPr>
          <p:cNvPr id="140290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B82EFAF-5228-7B44-9DFE-5159D39B57EE}" type="slidenum">
              <a:rPr lang="en-US" sz="1400" b="0">
                <a:latin typeface="Garamond" charset="0"/>
              </a:rPr>
              <a:pPr/>
              <a:t>48</a:t>
            </a:fld>
            <a:endParaRPr lang="en-US" sz="1400" b="0">
              <a:latin typeface="Garamond" charset="0"/>
            </a:endParaRPr>
          </a:p>
        </p:txBody>
      </p:sp>
      <p:pic>
        <p:nvPicPr>
          <p:cNvPr id="140291" name="Picture 6" descr="05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6375"/>
            <a:ext cx="9144000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62823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86400"/>
            <a:ext cx="9144000" cy="51752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1200" b="1" dirty="0" smtClean="0">
                <a:latin typeface="Garamond" charset="0"/>
              </a:rPr>
              <a:t>Figure 5-49</a:t>
            </a:r>
            <a:r>
              <a:rPr lang="en-US" sz="1200" dirty="0" smtClean="0">
                <a:latin typeface="Garamond" charset="0"/>
              </a:rPr>
              <a:t>  Three goddesses (Hestia, </a:t>
            </a:r>
            <a:r>
              <a:rPr lang="en-US" sz="1200" dirty="0" err="1" smtClean="0">
                <a:latin typeface="Garamond" charset="0"/>
              </a:rPr>
              <a:t>Dione</a:t>
            </a:r>
            <a:r>
              <a:rPr lang="en-US" sz="1200" dirty="0" smtClean="0">
                <a:latin typeface="Garamond" charset="0"/>
              </a:rPr>
              <a:t>, and Aphrodite?), from the east pediment of the Parthenon, Acropolis, Athens, Greece, ca. 438–432 BCE. Marble, greatest height 4</a:t>
            </a:r>
            <a:r>
              <a:rPr lang="ja-JP" altLang="en-US" sz="1200" dirty="0" smtClean="0">
                <a:latin typeface="Garamond" charset="0"/>
              </a:rPr>
              <a:t>’</a:t>
            </a:r>
            <a:r>
              <a:rPr lang="en-US" altLang="ja-JP" sz="1200" dirty="0" smtClean="0">
                <a:latin typeface="Garamond" charset="0"/>
              </a:rPr>
              <a:t> 5</a:t>
            </a:r>
            <a:r>
              <a:rPr lang="ja-JP" altLang="en-US" sz="1200" dirty="0" smtClean="0">
                <a:latin typeface="Garamond" charset="0"/>
              </a:rPr>
              <a:t>”</a:t>
            </a:r>
            <a:r>
              <a:rPr lang="en-US" altLang="ja-JP" sz="1200" dirty="0" smtClean="0">
                <a:latin typeface="Garamond" charset="0"/>
              </a:rPr>
              <a:t>. British Museum, London. </a:t>
            </a:r>
            <a:endParaRPr lang="en-US" sz="1200" dirty="0" smtClean="0">
              <a:latin typeface="Garamond" charset="0"/>
            </a:endParaRPr>
          </a:p>
        </p:txBody>
      </p:sp>
      <p:sp>
        <p:nvSpPr>
          <p:cNvPr id="142338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DF1F3C04-48BF-EE42-A8F7-15F37EE58DAD}" type="slidenum">
              <a:rPr lang="en-US" sz="1400" b="0">
                <a:latin typeface="Garamond" charset="0"/>
              </a:rPr>
              <a:pPr/>
              <a:t>49</a:t>
            </a:fld>
            <a:endParaRPr lang="en-US" sz="1400" b="0">
              <a:latin typeface="Garamond" charset="0"/>
            </a:endParaRPr>
          </a:p>
        </p:txBody>
      </p:sp>
      <p:pic>
        <p:nvPicPr>
          <p:cNvPr id="142339" name="Picture 6" descr="05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9144000" cy="400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4022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ORIENTALIZING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088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ChangeArrowheads="1"/>
          </p:cNvSpPr>
          <p:nvPr/>
        </p:nvSpPr>
        <p:spPr bwMode="auto">
          <a:xfrm>
            <a:off x="4953000" y="806450"/>
            <a:ext cx="3762375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1600" b="1"/>
              <a:t>Three Goddess (Hestia, Dione, and Aphrodite?)</a:t>
            </a:r>
          </a:p>
          <a:p>
            <a:pPr eaLnBrk="0" hangingPunct="0"/>
            <a:endParaRPr lang="en-US" sz="1600"/>
          </a:p>
        </p:txBody>
      </p:sp>
      <p:sp>
        <p:nvSpPr>
          <p:cNvPr id="25604" name="Rectangle 6"/>
          <p:cNvSpPr>
            <a:spLocks noChangeArrowheads="1"/>
          </p:cNvSpPr>
          <p:nvPr/>
        </p:nvSpPr>
        <p:spPr bwMode="auto">
          <a:xfrm>
            <a:off x="381000" y="730250"/>
            <a:ext cx="3298825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1600" b="1"/>
              <a:t>Helios and his horses, and Dionysis</a:t>
            </a:r>
          </a:p>
          <a:p>
            <a:pPr eaLnBrk="0" hangingPunct="0"/>
            <a:endParaRPr lang="en-US" sz="1600"/>
          </a:p>
        </p:txBody>
      </p:sp>
      <p:pic>
        <p:nvPicPr>
          <p:cNvPr id="25605" name="Picture 7" descr="Greek, Classical, Parthenon p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4648200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8" descr="Greek, Classical, Parthenon p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/>
          <a:stretch>
            <a:fillRect/>
          </a:stretch>
        </p:blipFill>
        <p:spPr bwMode="auto">
          <a:xfrm>
            <a:off x="4724400" y="1371600"/>
            <a:ext cx="4419600" cy="183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0719" name="Group 63"/>
          <p:cNvGraphicFramePr>
            <a:graphicFrameLocks noGrp="1"/>
          </p:cNvGraphicFramePr>
          <p:nvPr/>
        </p:nvGraphicFramePr>
        <p:xfrm>
          <a:off x="2362200" y="5791200"/>
          <a:ext cx="5368925" cy="914400"/>
        </p:xfrm>
        <a:graphic>
          <a:graphicData uri="http://schemas.openxmlformats.org/drawingml/2006/table">
            <a:tbl>
              <a:tblPr/>
              <a:tblGrid>
                <a:gridCol w="1177925"/>
                <a:gridCol w="1031875"/>
                <a:gridCol w="1295400"/>
                <a:gridCol w="1863725"/>
              </a:tblGrid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 Helios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4. Nike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7. Hera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10. Atlas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 Herakles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5. Athena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8. Hephaistos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11. The Hesperides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 The Fates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6. Zeus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9. Hermes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12. Nyx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5620" name="Rectangle 43"/>
          <p:cNvSpPr>
            <a:spLocks noChangeArrowheads="1"/>
          </p:cNvSpPr>
          <p:nvPr/>
        </p:nvSpPr>
        <p:spPr bwMode="auto">
          <a:xfrm>
            <a:off x="1738313" y="4710113"/>
            <a:ext cx="247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/>
              <a:t> </a:t>
            </a:r>
          </a:p>
        </p:txBody>
      </p:sp>
      <p:pic>
        <p:nvPicPr>
          <p:cNvPr id="25621" name="Picture 10" descr="east_pediment_reconstruction_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419600"/>
            <a:ext cx="6096000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3" name="Picture 53" descr="g305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352800"/>
            <a:ext cx="2209800" cy="143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4" name="Picture 65" descr="g2050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52800"/>
            <a:ext cx="266700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5" name="Picture 67" descr="metop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953000"/>
            <a:ext cx="14478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8705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248400"/>
            <a:ext cx="9144000" cy="3048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1200" b="1" dirty="0" smtClean="0">
                <a:latin typeface="Garamond" charset="0"/>
              </a:rPr>
              <a:t>Figure 5-51</a:t>
            </a:r>
            <a:r>
              <a:rPr lang="en-US" sz="1200" dirty="0" smtClean="0">
                <a:latin typeface="Garamond" charset="0"/>
              </a:rPr>
              <a:t>  MNESIKLES, </a:t>
            </a:r>
            <a:r>
              <a:rPr lang="en-US" sz="1200" dirty="0" err="1" smtClean="0">
                <a:latin typeface="Garamond" charset="0"/>
              </a:rPr>
              <a:t>Propylaia</a:t>
            </a:r>
            <a:r>
              <a:rPr lang="en-US" sz="1200" dirty="0" smtClean="0">
                <a:latin typeface="Garamond" charset="0"/>
              </a:rPr>
              <a:t> (looking southwest), Acropolis, Athens, Greece, 437–432 BCE. </a:t>
            </a:r>
          </a:p>
        </p:txBody>
      </p:sp>
      <p:sp>
        <p:nvSpPr>
          <p:cNvPr id="146434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7CF4921-7874-344C-B2E3-74CB5F7AF153}" type="slidenum">
              <a:rPr lang="en-US" sz="1400" b="0">
                <a:latin typeface="Garamond" charset="0"/>
              </a:rPr>
              <a:pPr/>
              <a:t>51</a:t>
            </a:fld>
            <a:endParaRPr lang="en-US" sz="1400" b="0">
              <a:latin typeface="Garamond" charset="0"/>
            </a:endParaRPr>
          </a:p>
        </p:txBody>
      </p:sp>
      <p:pic>
        <p:nvPicPr>
          <p:cNvPr id="146435" name="Picture 4" descr="5-49.jpg                                                       00063A48Tamsters                       B8A41AE2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8534400" cy="622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21026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Greek, Classical, Erechtheion pl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0038"/>
            <a:ext cx="3124200" cy="308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5"/>
          <p:cNvSpPr>
            <a:spLocks noChangeArrowheads="1"/>
          </p:cNvSpPr>
          <p:nvPr/>
        </p:nvSpPr>
        <p:spPr bwMode="auto">
          <a:xfrm>
            <a:off x="4191000" y="381000"/>
            <a:ext cx="28575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2200"/>
              <a:t>Erechtheion and Plan</a:t>
            </a:r>
          </a:p>
        </p:txBody>
      </p:sp>
      <p:pic>
        <p:nvPicPr>
          <p:cNvPr id="28676" name="Picture 6" descr="c0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751263"/>
            <a:ext cx="4721225" cy="310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9" descr="erechtheion3.jpg (196932 bytes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657600"/>
            <a:ext cx="2895600" cy="228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11" descr="055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7"/>
          <a:stretch>
            <a:fillRect/>
          </a:stretch>
        </p:blipFill>
        <p:spPr bwMode="auto">
          <a:xfrm>
            <a:off x="4038600" y="914400"/>
            <a:ext cx="43434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8625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86400"/>
            <a:ext cx="6096000" cy="5238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1200" b="1" dirty="0" smtClean="0">
                <a:latin typeface="Garamond" charset="0"/>
              </a:rPr>
              <a:t>Figure 5-54</a:t>
            </a:r>
            <a:r>
              <a:rPr lang="en-US" sz="1200" dirty="0" smtClean="0">
                <a:latin typeface="Garamond" charset="0"/>
              </a:rPr>
              <a:t>  Caryatids of the south porch of the </a:t>
            </a:r>
            <a:r>
              <a:rPr lang="en-US" sz="1200" dirty="0" err="1" smtClean="0">
                <a:latin typeface="Garamond" charset="0"/>
              </a:rPr>
              <a:t>Erechtheion</a:t>
            </a:r>
            <a:r>
              <a:rPr lang="en-US" sz="1200" dirty="0" smtClean="0">
                <a:latin typeface="Garamond" charset="0"/>
              </a:rPr>
              <a:t>, Acropolis, Athens, Greece, ca. 421–405 BCE. Marble, 7</a:t>
            </a:r>
            <a:r>
              <a:rPr lang="ja-JP" altLang="en-US" sz="1200" dirty="0" smtClean="0">
                <a:latin typeface="Garamond" charset="0"/>
              </a:rPr>
              <a:t>’</a:t>
            </a:r>
            <a:r>
              <a:rPr lang="en-US" altLang="ja-JP" sz="1200" dirty="0" smtClean="0">
                <a:latin typeface="Garamond" charset="0"/>
              </a:rPr>
              <a:t> 7</a:t>
            </a:r>
            <a:r>
              <a:rPr lang="ja-JP" altLang="en-US" sz="1200" dirty="0" smtClean="0">
                <a:latin typeface="Garamond" charset="0"/>
              </a:rPr>
              <a:t>”</a:t>
            </a:r>
            <a:r>
              <a:rPr lang="en-US" altLang="ja-JP" sz="1200" dirty="0" smtClean="0">
                <a:latin typeface="Garamond" charset="0"/>
              </a:rPr>
              <a:t> high. </a:t>
            </a:r>
            <a:endParaRPr lang="en-US" sz="1200" dirty="0" smtClean="0">
              <a:latin typeface="Garamond" charset="0"/>
            </a:endParaRPr>
          </a:p>
        </p:txBody>
      </p:sp>
      <p:sp>
        <p:nvSpPr>
          <p:cNvPr id="152578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6F4B3472-94D6-D643-A1EB-898F49FE078B}" type="slidenum">
              <a:rPr lang="en-US" sz="1400" b="0">
                <a:latin typeface="Garamond" charset="0"/>
              </a:rPr>
              <a:pPr/>
              <a:t>53</a:t>
            </a:fld>
            <a:endParaRPr lang="en-US" sz="1400" b="0">
              <a:latin typeface="Garamond" charset="0"/>
            </a:endParaRPr>
          </a:p>
        </p:txBody>
      </p:sp>
      <p:pic>
        <p:nvPicPr>
          <p:cNvPr id="152579" name="Picture 4" descr="5_5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7200"/>
            <a:ext cx="8097838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771576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 descr="erechtheion_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22"/>
          <a:stretch>
            <a:fillRect/>
          </a:stretch>
        </p:blipFill>
        <p:spPr>
          <a:xfrm>
            <a:off x="228600" y="4648200"/>
            <a:ext cx="2514600" cy="1741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699" name="Picture 4" descr="erechtheion3.jpg (196932 byte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819400"/>
            <a:ext cx="2286000" cy="180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5" descr="erechtheion_porch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343400"/>
            <a:ext cx="3124200" cy="207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6"/>
          <p:cNvPicPr>
            <a:picLocks noGrp="1" noChangeAspect="1" noChangeArrowheads="1"/>
          </p:cNvPicPr>
          <p:nvPr>
            <p:ph type="title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10200" y="887413"/>
            <a:ext cx="3733800" cy="2544762"/>
          </a:xfrm>
          <a:noFill/>
        </p:spPr>
      </p:pic>
      <p:pic>
        <p:nvPicPr>
          <p:cNvPr id="29702" name="Picture 7" descr="Greek, Classical, Erechtheion, caryati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" t="1469"/>
          <a:stretch>
            <a:fillRect/>
          </a:stretch>
        </p:blipFill>
        <p:spPr bwMode="auto">
          <a:xfrm>
            <a:off x="3105150" y="533400"/>
            <a:ext cx="2255838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8" descr="Greek, Classical, Erechtheion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5"/>
          <a:stretch>
            <a:fillRect/>
          </a:stretch>
        </p:blipFill>
        <p:spPr bwMode="auto">
          <a:xfrm>
            <a:off x="228600" y="152400"/>
            <a:ext cx="2667000" cy="228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4" name="Rectangle 9"/>
          <p:cNvSpPr>
            <a:spLocks noChangeArrowheads="1"/>
          </p:cNvSpPr>
          <p:nvPr/>
        </p:nvSpPr>
        <p:spPr bwMode="auto">
          <a:xfrm>
            <a:off x="5715000" y="3581400"/>
            <a:ext cx="31242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b="1"/>
              <a:t>Caryatid from south porch of Erechtheion</a:t>
            </a:r>
          </a:p>
          <a:p>
            <a:pPr eaLnBrk="0" hangingPunct="0"/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574360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86400"/>
            <a:ext cx="4572000" cy="9429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1200" b="1" dirty="0" smtClean="0">
                <a:latin typeface="Garamond" charset="0"/>
              </a:rPr>
              <a:t>Figure 5-56</a:t>
            </a:r>
            <a:r>
              <a:rPr lang="en-US" sz="1200" dirty="0" smtClean="0">
                <a:latin typeface="Garamond" charset="0"/>
              </a:rPr>
              <a:t>  Nike adjusting her sandal, from the south side of the parapet of the Temple of Athena Nike, Acropolis, Athens, Greece, ca. 410 BCE. Marble, 3</a:t>
            </a:r>
            <a:r>
              <a:rPr lang="ja-JP" altLang="en-US" sz="1200" dirty="0" smtClean="0">
                <a:latin typeface="Garamond" charset="0"/>
              </a:rPr>
              <a:t>’</a:t>
            </a:r>
            <a:r>
              <a:rPr lang="en-US" altLang="ja-JP" sz="1200" dirty="0" smtClean="0">
                <a:latin typeface="Garamond" charset="0"/>
              </a:rPr>
              <a:t> 6</a:t>
            </a:r>
            <a:r>
              <a:rPr lang="ja-JP" altLang="en-US" sz="1200" dirty="0" smtClean="0">
                <a:latin typeface="Garamond" charset="0"/>
              </a:rPr>
              <a:t>”</a:t>
            </a:r>
            <a:r>
              <a:rPr lang="en-US" altLang="ja-JP" sz="1200" dirty="0" smtClean="0">
                <a:latin typeface="Garamond" charset="0"/>
              </a:rPr>
              <a:t> high. Acropolis Museum, Athens. </a:t>
            </a:r>
            <a:endParaRPr lang="en-US" sz="1200" dirty="0" smtClean="0">
              <a:latin typeface="Garamond" charset="0"/>
            </a:endParaRPr>
          </a:p>
        </p:txBody>
      </p:sp>
      <p:sp>
        <p:nvSpPr>
          <p:cNvPr id="156674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0F05AF4-BD4C-3546-AFD9-5B5BD1F32039}" type="slidenum">
              <a:rPr lang="en-US" sz="1400" b="0">
                <a:latin typeface="Garamond" charset="0"/>
              </a:rPr>
              <a:pPr/>
              <a:t>55</a:t>
            </a:fld>
            <a:endParaRPr lang="en-US" sz="1400" b="0">
              <a:latin typeface="Garamond" charset="0"/>
            </a:endParaRPr>
          </a:p>
        </p:txBody>
      </p:sp>
      <p:pic>
        <p:nvPicPr>
          <p:cNvPr id="156675" name="Picture 4" descr="5-54.jpg                                                       00063A48Tamsters                       B8A41AE2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588" y="0"/>
            <a:ext cx="41132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000726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t="7437" r="9636" b="4652"/>
          <a:stretch>
            <a:fillRect/>
          </a:stretch>
        </p:blipFill>
        <p:spPr bwMode="auto">
          <a:xfrm>
            <a:off x="381000" y="3886200"/>
            <a:ext cx="3733800" cy="27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6" descr="Greek, Classical, bas relief Nike, Temple of Athena Nik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9" t="1250" r="2901" b="1372"/>
          <a:stretch>
            <a:fillRect/>
          </a:stretch>
        </p:blipFill>
        <p:spPr bwMode="auto">
          <a:xfrm>
            <a:off x="5562600" y="1143000"/>
            <a:ext cx="3402013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Rectangle 7"/>
          <p:cNvSpPr>
            <a:spLocks noChangeArrowheads="1"/>
          </p:cNvSpPr>
          <p:nvPr/>
        </p:nvSpPr>
        <p:spPr bwMode="auto">
          <a:xfrm>
            <a:off x="3581400" y="381000"/>
            <a:ext cx="30480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1400" b="1"/>
              <a:t>KALLIKRATES, </a:t>
            </a:r>
          </a:p>
          <a:p>
            <a:r>
              <a:rPr lang="en-US" sz="1400" b="1"/>
              <a:t>Temple of Athena Nike</a:t>
            </a:r>
          </a:p>
        </p:txBody>
      </p:sp>
      <p:sp>
        <p:nvSpPr>
          <p:cNvPr id="30725" name="Rectangle 8"/>
          <p:cNvSpPr>
            <a:spLocks noChangeArrowheads="1"/>
          </p:cNvSpPr>
          <p:nvPr/>
        </p:nvSpPr>
        <p:spPr bwMode="auto">
          <a:xfrm>
            <a:off x="5791200" y="762000"/>
            <a:ext cx="26463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600" b="1"/>
              <a:t>Nike adjusting her sandal</a:t>
            </a:r>
          </a:p>
        </p:txBody>
      </p:sp>
      <p:pic>
        <p:nvPicPr>
          <p:cNvPr id="30727" name="Picture 11" descr="S01392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286067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Rectangle 12"/>
          <p:cNvSpPr>
            <a:spLocks noChangeArrowheads="1"/>
          </p:cNvSpPr>
          <p:nvPr/>
        </p:nvSpPr>
        <p:spPr bwMode="auto">
          <a:xfrm>
            <a:off x="381000" y="6491288"/>
            <a:ext cx="22590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800" b="1">
                <a:hlinkClick r:id="rId5"/>
              </a:rPr>
              <a:t>dl.ccc.cccd.edu/.../art100/imageindex.htm</a:t>
            </a: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39265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 Classical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35353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86400"/>
            <a:ext cx="4800600" cy="73025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1200" b="1" dirty="0" smtClean="0">
                <a:latin typeface="Garamond" charset="0"/>
              </a:rPr>
              <a:t>Figure 5-62</a:t>
            </a:r>
            <a:r>
              <a:rPr lang="en-US" sz="1200" dirty="0" smtClean="0">
                <a:latin typeface="Garamond" charset="0"/>
              </a:rPr>
              <a:t>  PRAXITELES, </a:t>
            </a:r>
            <a:r>
              <a:rPr lang="en-US" sz="1200" i="1" dirty="0" smtClean="0">
                <a:latin typeface="Garamond" charset="0"/>
              </a:rPr>
              <a:t>Aphrodite of </a:t>
            </a:r>
            <a:r>
              <a:rPr lang="en-US" sz="1200" i="1" dirty="0" err="1" smtClean="0">
                <a:latin typeface="Garamond" charset="0"/>
              </a:rPr>
              <a:t>Knidos</a:t>
            </a:r>
            <a:r>
              <a:rPr lang="en-US" sz="1200" dirty="0" smtClean="0">
                <a:latin typeface="Garamond" charset="0"/>
              </a:rPr>
              <a:t>. Roman marble copy of an original of ca. 350–340 BCE. 6</a:t>
            </a:r>
            <a:r>
              <a:rPr lang="ja-JP" altLang="en-US" sz="1200" dirty="0" smtClean="0">
                <a:latin typeface="Garamond" charset="0"/>
              </a:rPr>
              <a:t>’</a:t>
            </a:r>
            <a:r>
              <a:rPr lang="en-US" altLang="ja-JP" sz="1200" dirty="0" smtClean="0">
                <a:latin typeface="Garamond" charset="0"/>
              </a:rPr>
              <a:t> 8</a:t>
            </a:r>
            <a:r>
              <a:rPr lang="ja-JP" altLang="en-US" sz="1200" dirty="0" smtClean="0">
                <a:latin typeface="Garamond" charset="0"/>
              </a:rPr>
              <a:t>”</a:t>
            </a:r>
            <a:r>
              <a:rPr lang="en-US" altLang="ja-JP" sz="1200" dirty="0" smtClean="0">
                <a:latin typeface="Garamond" charset="0"/>
              </a:rPr>
              <a:t> high. </a:t>
            </a:r>
            <a:r>
              <a:rPr lang="en-US" altLang="ja-JP" sz="1200" dirty="0" err="1" smtClean="0">
                <a:latin typeface="Garamond" charset="0"/>
              </a:rPr>
              <a:t>Musei</a:t>
            </a:r>
            <a:r>
              <a:rPr lang="en-US" altLang="ja-JP" sz="1200" dirty="0" smtClean="0">
                <a:latin typeface="Garamond" charset="0"/>
              </a:rPr>
              <a:t> </a:t>
            </a:r>
            <a:r>
              <a:rPr lang="en-US" altLang="ja-JP" sz="1200" dirty="0" err="1" smtClean="0">
                <a:latin typeface="Garamond" charset="0"/>
              </a:rPr>
              <a:t>Vaticani</a:t>
            </a:r>
            <a:r>
              <a:rPr lang="en-US" altLang="ja-JP" sz="1200" dirty="0" smtClean="0">
                <a:latin typeface="Garamond" charset="0"/>
              </a:rPr>
              <a:t>, Rome.</a:t>
            </a:r>
            <a:endParaRPr lang="en-US" sz="1200" dirty="0" smtClean="0">
              <a:latin typeface="Garamond" charset="0"/>
            </a:endParaRPr>
          </a:p>
        </p:txBody>
      </p:sp>
      <p:sp>
        <p:nvSpPr>
          <p:cNvPr id="17408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9360DD25-C890-F045-BB56-BC90FB4442F7}" type="slidenum">
              <a:rPr lang="en-US" sz="1400" b="0">
                <a:latin typeface="Garamond" charset="0"/>
              </a:rPr>
              <a:pPr/>
              <a:t>58</a:t>
            </a:fld>
            <a:endParaRPr lang="en-US" sz="1400" b="0">
              <a:latin typeface="Garamond" charset="0"/>
            </a:endParaRPr>
          </a:p>
        </p:txBody>
      </p:sp>
      <p:sp>
        <p:nvSpPr>
          <p:cNvPr id="174083" name="TextBox 4"/>
          <p:cNvSpPr txBox="1">
            <a:spLocks noChangeArrowheads="1"/>
          </p:cNvSpPr>
          <p:nvPr/>
        </p:nvSpPr>
        <p:spPr bwMode="auto">
          <a:xfrm>
            <a:off x="381000" y="1371600"/>
            <a:ext cx="38862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Garamond" charset="0"/>
              </a:rPr>
              <a:t>Aphodite of Knidos, PRAXITELES</a:t>
            </a:r>
          </a:p>
          <a:p>
            <a:pPr eaLnBrk="1" hangingPunct="1"/>
            <a:endParaRPr lang="en-US"/>
          </a:p>
          <a:p>
            <a:pPr eaLnBrk="1" hangingPunct="1">
              <a:buFont typeface="Arial" charset="0"/>
              <a:buChar char="•"/>
            </a:pPr>
            <a:r>
              <a:rPr lang="en-US" b="0">
                <a:latin typeface="Garamond" charset="0"/>
              </a:rPr>
              <a:t>Bold step to render a goddess in the nude</a:t>
            </a:r>
          </a:p>
          <a:p>
            <a:pPr eaLnBrk="1" hangingPunct="1">
              <a:buFont typeface="Arial" charset="0"/>
              <a:buChar char="•"/>
            </a:pPr>
            <a:r>
              <a:rPr lang="en-US" b="0">
                <a:latin typeface="Garamond" charset="0"/>
              </a:rPr>
              <a:t>Sensuous and humanizing qualities – different from the cold, aloof gods and athletes of the High Classical</a:t>
            </a:r>
          </a:p>
        </p:txBody>
      </p:sp>
      <p:pic>
        <p:nvPicPr>
          <p:cNvPr id="174084" name="Picture 7" descr="056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638" y="0"/>
            <a:ext cx="38401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279757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Greek, Classical, Aphrodite of Knid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1925"/>
            <a:ext cx="3162300" cy="669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9" descr="Aphrodit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524000"/>
            <a:ext cx="1935163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11" descr="Aphrodit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295400"/>
            <a:ext cx="2243138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1" name="Rectangle 12"/>
          <p:cNvSpPr>
            <a:spLocks noChangeArrowheads="1"/>
          </p:cNvSpPr>
          <p:nvPr/>
        </p:nvSpPr>
        <p:spPr bwMode="auto">
          <a:xfrm>
            <a:off x="3886200" y="533400"/>
            <a:ext cx="2381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/>
              <a:t>Aphrodite of Knidos</a:t>
            </a:r>
          </a:p>
        </p:txBody>
      </p:sp>
    </p:spTree>
    <p:extLst>
      <p:ext uri="{BB962C8B-B14F-4D97-AF65-F5344CB8AC3E}">
        <p14:creationId xmlns:p14="http://schemas.microsoft.com/office/powerpoint/2010/main" val="4012347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86400"/>
            <a:ext cx="5105400" cy="73025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1200" b="1" dirty="0">
                <a:latin typeface="Garamond" charset="0"/>
                <a:ea typeface="ＭＳ Ｐゴシック" charset="0"/>
                <a:cs typeface="ＭＳ Ｐゴシック" charset="0"/>
              </a:rPr>
              <a:t>Figure 5-4</a:t>
            </a:r>
            <a:r>
              <a:rPr lang="en-US" sz="1200" dirty="0">
                <a:latin typeface="Garamond" charset="0"/>
                <a:ea typeface="ＭＳ Ｐゴシック" charset="0"/>
                <a:cs typeface="ＭＳ Ｐゴシック" charset="0"/>
              </a:rPr>
              <a:t>  </a:t>
            </a:r>
            <a:r>
              <a:rPr lang="en-US" sz="1200" i="1" dirty="0" err="1">
                <a:latin typeface="Garamond" charset="0"/>
                <a:ea typeface="ＭＳ Ｐゴシック" charset="0"/>
                <a:cs typeface="ＭＳ Ｐゴシック" charset="0"/>
              </a:rPr>
              <a:t>Mantiklos</a:t>
            </a:r>
            <a:r>
              <a:rPr lang="en-US" sz="1200" i="1" dirty="0">
                <a:latin typeface="Garamond" charset="0"/>
                <a:ea typeface="ＭＳ Ｐゴシック" charset="0"/>
                <a:cs typeface="ＭＳ Ｐゴシック" charset="0"/>
              </a:rPr>
              <a:t> Apollo</a:t>
            </a:r>
            <a:r>
              <a:rPr lang="en-US" sz="1200" dirty="0">
                <a:latin typeface="Garamond" charset="0"/>
                <a:ea typeface="ＭＳ Ｐゴシック" charset="0"/>
                <a:cs typeface="ＭＳ Ｐゴシック" charset="0"/>
              </a:rPr>
              <a:t>, statuette of a youth dedicated by </a:t>
            </a:r>
            <a:r>
              <a:rPr lang="en-US" sz="1200" dirty="0" err="1">
                <a:latin typeface="Garamond" charset="0"/>
                <a:ea typeface="ＭＳ Ｐゴシック" charset="0"/>
                <a:cs typeface="ＭＳ Ｐゴシック" charset="0"/>
              </a:rPr>
              <a:t>Mantiklos</a:t>
            </a:r>
            <a:r>
              <a:rPr lang="en-US" sz="1200" dirty="0">
                <a:latin typeface="Garamond" charset="0"/>
                <a:ea typeface="ＭＳ Ｐゴシック" charset="0"/>
                <a:cs typeface="ＭＳ Ｐゴシック" charset="0"/>
              </a:rPr>
              <a:t> to Apollo, from Thebes, Greece, ca. 700–680 BCE. Bronze, 8</a:t>
            </a:r>
            <a:r>
              <a:rPr lang="ja-JP" altLang="en-US" sz="1200" dirty="0">
                <a:latin typeface="Garamond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1200" dirty="0">
                <a:latin typeface="Garamond" charset="0"/>
                <a:ea typeface="ＭＳ Ｐゴシック" charset="0"/>
                <a:cs typeface="ＭＳ Ｐゴシック" charset="0"/>
              </a:rPr>
              <a:t> high. Museum of Fine Arts, Boston.</a:t>
            </a:r>
            <a:endParaRPr lang="en-US" sz="1200" dirty="0">
              <a:latin typeface="Garamon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88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8524081-696C-524D-812A-5C17C1B6AA21}" type="slidenum">
              <a:rPr lang="en-US" sz="1400" b="0">
                <a:latin typeface="Garamond" charset="0"/>
              </a:rPr>
              <a:pPr/>
              <a:t>6</a:t>
            </a:fld>
            <a:endParaRPr lang="en-US" sz="1400" b="0">
              <a:latin typeface="Garamond" charset="0"/>
            </a:endParaRPr>
          </a:p>
        </p:txBody>
      </p:sp>
      <p:pic>
        <p:nvPicPr>
          <p:cNvPr id="37891" name="Picture 4" descr="5-03.jpg                                                       00063A48Tamsters                       B8A41AE2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8" y="0"/>
            <a:ext cx="35988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2605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19725"/>
            <a:ext cx="4572000" cy="11557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1200" b="1" dirty="0" smtClean="0">
                <a:latin typeface="Garamond" charset="0"/>
              </a:rPr>
              <a:t>Figure 5-63</a:t>
            </a:r>
            <a:r>
              <a:rPr lang="en-US" sz="1200" dirty="0" smtClean="0">
                <a:latin typeface="Garamond" charset="0"/>
              </a:rPr>
              <a:t>  PRAXITELES(?), Hermes and the infant </a:t>
            </a:r>
            <a:r>
              <a:rPr lang="en-US" sz="1200" dirty="0" err="1" smtClean="0">
                <a:latin typeface="Garamond" charset="0"/>
              </a:rPr>
              <a:t>Dionysos</a:t>
            </a:r>
            <a:r>
              <a:rPr lang="en-US" sz="1200" dirty="0" smtClean="0">
                <a:latin typeface="Garamond" charset="0"/>
              </a:rPr>
              <a:t>, from the Temple of Hera, Olympia, Greece. Copy of a statue by Praxiteles of ca. 340 BCE or an original work of ca. 330–270 BCE by a son or grandson. Marble, 7</a:t>
            </a:r>
            <a:r>
              <a:rPr lang="ja-JP" altLang="en-US" sz="1200" dirty="0" smtClean="0">
                <a:latin typeface="Garamond" charset="0"/>
              </a:rPr>
              <a:t>’</a:t>
            </a:r>
            <a:r>
              <a:rPr lang="en-US" altLang="ja-JP" sz="1200" dirty="0" smtClean="0">
                <a:latin typeface="Garamond" charset="0"/>
              </a:rPr>
              <a:t> 1</a:t>
            </a:r>
            <a:r>
              <a:rPr lang="ja-JP" altLang="en-US" sz="1200" dirty="0" smtClean="0">
                <a:latin typeface="Garamond" charset="0"/>
              </a:rPr>
              <a:t>”</a:t>
            </a:r>
            <a:r>
              <a:rPr lang="en-US" altLang="ja-JP" sz="1200" dirty="0" smtClean="0">
                <a:latin typeface="Garamond" charset="0"/>
              </a:rPr>
              <a:t> high. Archaeological Museum, Olympia</a:t>
            </a:r>
            <a:endParaRPr lang="en-US" sz="1200" dirty="0" smtClean="0">
              <a:latin typeface="Garamond" charset="0"/>
            </a:endParaRPr>
          </a:p>
        </p:txBody>
      </p:sp>
      <p:sp>
        <p:nvSpPr>
          <p:cNvPr id="177154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DA487D7-AEF4-AA4A-87E4-83F8F9165010}" type="slidenum">
              <a:rPr lang="en-US" sz="1400" b="0">
                <a:latin typeface="Garamond" charset="0"/>
              </a:rPr>
              <a:pPr/>
              <a:t>60</a:t>
            </a:fld>
            <a:endParaRPr lang="en-US" sz="1400" b="0">
              <a:latin typeface="Garamond" charset="0"/>
            </a:endParaRPr>
          </a:p>
        </p:txBody>
      </p:sp>
      <p:sp>
        <p:nvSpPr>
          <p:cNvPr id="177155" name="TextBox 4"/>
          <p:cNvSpPr txBox="1">
            <a:spLocks noChangeArrowheads="1"/>
          </p:cNvSpPr>
          <p:nvPr/>
        </p:nvSpPr>
        <p:spPr bwMode="auto">
          <a:xfrm>
            <a:off x="228600" y="1905000"/>
            <a:ext cx="4038600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Garamond" charset="0"/>
              </a:rPr>
              <a:t>Hermes and the infant Dionysus</a:t>
            </a:r>
          </a:p>
          <a:p>
            <a:pPr eaLnBrk="1" hangingPunct="1">
              <a:buFont typeface="Arial" charset="0"/>
              <a:buChar char="•"/>
            </a:pPr>
            <a:r>
              <a:rPr lang="en-US" b="0">
                <a:latin typeface="Garamond" charset="0"/>
              </a:rPr>
              <a:t>By follower of Praxiteles (son or grandson possibly)</a:t>
            </a:r>
          </a:p>
          <a:p>
            <a:pPr eaLnBrk="1" hangingPunct="1">
              <a:buFont typeface="Arial" charset="0"/>
              <a:buChar char="•"/>
            </a:pPr>
            <a:r>
              <a:rPr lang="en-US" b="0">
                <a:latin typeface="Garamond" charset="0"/>
              </a:rPr>
              <a:t>Notice S-curve of the body (pronounced contrapposto)</a:t>
            </a:r>
          </a:p>
          <a:p>
            <a:pPr eaLnBrk="1" hangingPunct="1">
              <a:buFont typeface="Arial" charset="0"/>
              <a:buChar char="•"/>
            </a:pPr>
            <a:r>
              <a:rPr lang="en-US" b="0">
                <a:latin typeface="Garamond" charset="0"/>
              </a:rPr>
              <a:t>New standard of adult and child interaction</a:t>
            </a:r>
          </a:p>
        </p:txBody>
      </p:sp>
      <p:pic>
        <p:nvPicPr>
          <p:cNvPr id="177156" name="Picture 7" descr="056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13" y="0"/>
            <a:ext cx="40909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817588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Greek, Classical Praxiteles, hermes and infant Dionys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8"/>
          <a:stretch>
            <a:fillRect/>
          </a:stretch>
        </p:blipFill>
        <p:spPr bwMode="auto">
          <a:xfrm>
            <a:off x="228600" y="838200"/>
            <a:ext cx="2590800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7" descr="herm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1" r="4950"/>
          <a:stretch>
            <a:fillRect/>
          </a:stretch>
        </p:blipFill>
        <p:spPr bwMode="auto">
          <a:xfrm>
            <a:off x="4906963" y="1066800"/>
            <a:ext cx="1922462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9" descr="HERMESBA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7" r="17914"/>
          <a:stretch>
            <a:fillRect/>
          </a:stretch>
        </p:blipFill>
        <p:spPr bwMode="auto">
          <a:xfrm>
            <a:off x="6940550" y="914400"/>
            <a:ext cx="189865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11" descr="olymp3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0" r="10904"/>
          <a:stretch>
            <a:fillRect/>
          </a:stretch>
        </p:blipFill>
        <p:spPr bwMode="auto">
          <a:xfrm>
            <a:off x="2971800" y="838200"/>
            <a:ext cx="1828800" cy="538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7" name="Rectangle 13"/>
          <p:cNvSpPr>
            <a:spLocks noChangeArrowheads="1"/>
          </p:cNvSpPr>
          <p:nvPr/>
        </p:nvSpPr>
        <p:spPr bwMode="auto">
          <a:xfrm>
            <a:off x="914400" y="228600"/>
            <a:ext cx="3676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/>
              <a:t>Hermes and the infant Dionysos</a:t>
            </a:r>
          </a:p>
        </p:txBody>
      </p:sp>
    </p:spTree>
    <p:extLst>
      <p:ext uri="{BB962C8B-B14F-4D97-AF65-F5344CB8AC3E}">
        <p14:creationId xmlns:p14="http://schemas.microsoft.com/office/powerpoint/2010/main" val="2933367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86400"/>
            <a:ext cx="4724400" cy="73025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1200" b="1" dirty="0" smtClean="0">
                <a:latin typeface="Garamond" charset="0"/>
              </a:rPr>
              <a:t>Figure 5-65</a:t>
            </a:r>
            <a:r>
              <a:rPr lang="en-US" sz="1200" dirty="0" smtClean="0">
                <a:latin typeface="Garamond" charset="0"/>
              </a:rPr>
              <a:t>  LYSIPPOS, </a:t>
            </a:r>
            <a:r>
              <a:rPr lang="en-US" sz="1200" i="1" dirty="0" err="1" smtClean="0">
                <a:latin typeface="Garamond" charset="0"/>
              </a:rPr>
              <a:t>Apoxyomenos</a:t>
            </a:r>
            <a:r>
              <a:rPr lang="en-US" sz="1200" i="1" dirty="0" smtClean="0">
                <a:latin typeface="Garamond" charset="0"/>
              </a:rPr>
              <a:t> (Scraper). </a:t>
            </a:r>
            <a:r>
              <a:rPr lang="en-US" sz="1200" dirty="0" smtClean="0">
                <a:latin typeface="Garamond" charset="0"/>
              </a:rPr>
              <a:t>Roman marble copy of a bronze original of ca. 330 BCE, 6</a:t>
            </a:r>
            <a:r>
              <a:rPr lang="ja-JP" altLang="en-US" sz="1200" dirty="0" smtClean="0">
                <a:latin typeface="Garamond" charset="0"/>
              </a:rPr>
              <a:t>’</a:t>
            </a:r>
            <a:r>
              <a:rPr lang="en-US" altLang="ja-JP" sz="1200" dirty="0" smtClean="0">
                <a:latin typeface="Garamond" charset="0"/>
              </a:rPr>
              <a:t> 9</a:t>
            </a:r>
            <a:r>
              <a:rPr lang="ja-JP" altLang="en-US" sz="1200" dirty="0" smtClean="0">
                <a:latin typeface="Garamond" charset="0"/>
              </a:rPr>
              <a:t>”</a:t>
            </a:r>
            <a:r>
              <a:rPr lang="en-US" altLang="ja-JP" sz="1200" dirty="0" smtClean="0">
                <a:latin typeface="Garamond" charset="0"/>
              </a:rPr>
              <a:t> high. </a:t>
            </a:r>
            <a:r>
              <a:rPr lang="en-US" altLang="ja-JP" sz="1200" dirty="0" err="1" smtClean="0">
                <a:latin typeface="Garamond" charset="0"/>
              </a:rPr>
              <a:t>Musei</a:t>
            </a:r>
            <a:r>
              <a:rPr lang="en-US" altLang="ja-JP" sz="1200" dirty="0" smtClean="0">
                <a:latin typeface="Garamond" charset="0"/>
              </a:rPr>
              <a:t> </a:t>
            </a:r>
            <a:r>
              <a:rPr lang="en-US" altLang="ja-JP" sz="1200" dirty="0" err="1" smtClean="0">
                <a:latin typeface="Garamond" charset="0"/>
              </a:rPr>
              <a:t>Vaticani</a:t>
            </a:r>
            <a:r>
              <a:rPr lang="en-US" altLang="ja-JP" sz="1200" dirty="0" smtClean="0">
                <a:latin typeface="Garamond" charset="0"/>
              </a:rPr>
              <a:t>, Rome. </a:t>
            </a:r>
            <a:endParaRPr lang="en-US" sz="1200" dirty="0" smtClean="0">
              <a:latin typeface="Garamond" charset="0"/>
            </a:endParaRPr>
          </a:p>
        </p:txBody>
      </p:sp>
      <p:sp>
        <p:nvSpPr>
          <p:cNvPr id="183298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1D98E073-97B9-004C-94D7-DCB5354A085D}" type="slidenum">
              <a:rPr lang="en-US" sz="1400" b="0">
                <a:latin typeface="Garamond" charset="0"/>
              </a:rPr>
              <a:pPr/>
              <a:t>62</a:t>
            </a:fld>
            <a:endParaRPr lang="en-US" sz="1400" b="0">
              <a:latin typeface="Garamond" charset="0"/>
            </a:endParaRPr>
          </a:p>
        </p:txBody>
      </p:sp>
      <p:pic>
        <p:nvPicPr>
          <p:cNvPr id="183299" name="Picture 4" descr="5-65.jpg                                                       00063A48Tamsters                       B8A41AE2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863" y="0"/>
            <a:ext cx="39449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0" name="TextBox 4"/>
          <p:cNvSpPr txBox="1">
            <a:spLocks noChangeArrowheads="1"/>
          </p:cNvSpPr>
          <p:nvPr/>
        </p:nvSpPr>
        <p:spPr bwMode="auto">
          <a:xfrm>
            <a:off x="609600" y="1981200"/>
            <a:ext cx="3352800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Garamond" charset="0"/>
              </a:rPr>
              <a:t>Apoxyomenos, LYSIPPOS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 b="0">
                <a:latin typeface="Garamond" charset="0"/>
              </a:rPr>
              <a:t>Established a different canon of proportions from that of Polykleitos</a:t>
            </a:r>
          </a:p>
        </p:txBody>
      </p:sp>
    </p:spTree>
    <p:extLst>
      <p:ext uri="{BB962C8B-B14F-4D97-AF65-F5344CB8AC3E}">
        <p14:creationId xmlns:p14="http://schemas.microsoft.com/office/powerpoint/2010/main" val="209509008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Greek, Classical, Lysippos, Apoxyomen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2" r="24641"/>
          <a:stretch>
            <a:fillRect/>
          </a:stretch>
        </p:blipFill>
        <p:spPr bwMode="auto">
          <a:xfrm>
            <a:off x="1600200" y="0"/>
            <a:ext cx="27432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5" descr="P8270060 2.jpg (14948 Byte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9" t="20642" r="21327"/>
          <a:stretch>
            <a:fillRect/>
          </a:stretch>
        </p:blipFill>
        <p:spPr bwMode="auto">
          <a:xfrm>
            <a:off x="152400" y="2133600"/>
            <a:ext cx="1998663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6" descr="Apoxyomenos 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4" r="29063"/>
          <a:stretch>
            <a:fillRect/>
          </a:stretch>
        </p:blipFill>
        <p:spPr bwMode="auto">
          <a:xfrm>
            <a:off x="4648200" y="609600"/>
            <a:ext cx="2057400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9" descr="apoxyomeno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6"/>
          <a:stretch>
            <a:fillRect/>
          </a:stretch>
        </p:blipFill>
        <p:spPr bwMode="auto">
          <a:xfrm>
            <a:off x="6735763" y="990600"/>
            <a:ext cx="2408237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3668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86400"/>
            <a:ext cx="4724400" cy="9429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1200" b="1" dirty="0" smtClean="0">
                <a:latin typeface="Garamond" charset="0"/>
              </a:rPr>
              <a:t>Figure 5-66</a:t>
            </a:r>
            <a:r>
              <a:rPr lang="en-US" sz="1200" dirty="0" smtClean="0">
                <a:latin typeface="Garamond" charset="0"/>
              </a:rPr>
              <a:t>  LYSIPPOS, Weary </a:t>
            </a:r>
            <a:r>
              <a:rPr lang="en-US" sz="1200" dirty="0" err="1" smtClean="0">
                <a:latin typeface="Garamond" charset="0"/>
              </a:rPr>
              <a:t>Herakles</a:t>
            </a:r>
            <a:r>
              <a:rPr lang="en-US" sz="1200" dirty="0" smtClean="0">
                <a:latin typeface="Garamond" charset="0"/>
              </a:rPr>
              <a:t> (</a:t>
            </a:r>
            <a:r>
              <a:rPr lang="en-US" sz="1200" i="1" dirty="0" smtClean="0">
                <a:latin typeface="Garamond" charset="0"/>
              </a:rPr>
              <a:t>Farnese </a:t>
            </a:r>
            <a:r>
              <a:rPr lang="en-US" sz="1200" i="1" dirty="0" err="1" smtClean="0">
                <a:latin typeface="Garamond" charset="0"/>
              </a:rPr>
              <a:t>Herakles</a:t>
            </a:r>
            <a:r>
              <a:rPr lang="en-US" sz="1200" dirty="0" smtClean="0">
                <a:latin typeface="Garamond" charset="0"/>
              </a:rPr>
              <a:t>). Roman marble copy from Rome, Italy, signed by GLYKON OF ATHENS, of a bronze original of ca. 320 BCE. 10 </a:t>
            </a:r>
            <a:r>
              <a:rPr lang="ja-JP" altLang="en-US" sz="1200" dirty="0" smtClean="0">
                <a:latin typeface="Garamond" charset="0"/>
              </a:rPr>
              <a:t>‘</a:t>
            </a:r>
            <a:r>
              <a:rPr lang="en-US" altLang="ja-JP" sz="1200" dirty="0" smtClean="0">
                <a:latin typeface="Garamond" charset="0"/>
              </a:rPr>
              <a:t> 5</a:t>
            </a:r>
            <a:r>
              <a:rPr lang="ja-JP" altLang="en-US" sz="1200" dirty="0" smtClean="0">
                <a:latin typeface="Garamond" charset="0"/>
              </a:rPr>
              <a:t>”</a:t>
            </a:r>
            <a:r>
              <a:rPr lang="en-US" altLang="ja-JP" sz="1200" dirty="0" smtClean="0">
                <a:latin typeface="Garamond" charset="0"/>
              </a:rPr>
              <a:t> high. </a:t>
            </a:r>
            <a:r>
              <a:rPr lang="en-US" altLang="ja-JP" sz="1200" dirty="0" err="1" smtClean="0">
                <a:latin typeface="Garamond" charset="0"/>
              </a:rPr>
              <a:t>Museo</a:t>
            </a:r>
            <a:r>
              <a:rPr lang="en-US" altLang="ja-JP" sz="1200" dirty="0" smtClean="0">
                <a:latin typeface="Garamond" charset="0"/>
              </a:rPr>
              <a:t> </a:t>
            </a:r>
            <a:r>
              <a:rPr lang="en-US" altLang="ja-JP" sz="1200" dirty="0" err="1" smtClean="0">
                <a:latin typeface="Garamond" charset="0"/>
              </a:rPr>
              <a:t>Archeologico</a:t>
            </a:r>
            <a:r>
              <a:rPr lang="en-US" altLang="ja-JP" sz="1200" dirty="0" smtClean="0">
                <a:latin typeface="Garamond" charset="0"/>
              </a:rPr>
              <a:t> </a:t>
            </a:r>
            <a:r>
              <a:rPr lang="en-US" altLang="ja-JP" sz="1200" dirty="0" err="1" smtClean="0">
                <a:latin typeface="Garamond" charset="0"/>
              </a:rPr>
              <a:t>Nazionale,Naples</a:t>
            </a:r>
            <a:r>
              <a:rPr lang="en-US" altLang="ja-JP" sz="1200" dirty="0" smtClean="0">
                <a:latin typeface="Garamond" charset="0"/>
              </a:rPr>
              <a:t>.</a:t>
            </a:r>
            <a:endParaRPr lang="en-US" sz="1200" dirty="0" smtClean="0">
              <a:latin typeface="Garamond" charset="0"/>
            </a:endParaRPr>
          </a:p>
        </p:txBody>
      </p:sp>
      <p:sp>
        <p:nvSpPr>
          <p:cNvPr id="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A46E03C-8ADD-4A42-84B5-6AE2F5FDF9B7}" type="slidenum">
              <a:rPr lang="en-US" sz="1400" b="0">
                <a:latin typeface="Garamond" charset="0"/>
              </a:rPr>
              <a:pPr/>
              <a:t>64</a:t>
            </a:fld>
            <a:endParaRPr lang="en-US" sz="1400" b="0">
              <a:latin typeface="Garamond" charset="0"/>
            </a:endParaRPr>
          </a:p>
        </p:txBody>
      </p:sp>
      <p:pic>
        <p:nvPicPr>
          <p:cNvPr id="197635" name="Picture 4" descr="5-66.jpg                                                       00063A48Tamsters                       B8A41AE2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0"/>
            <a:ext cx="3924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248963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Greek, Classical, Weary Herak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114800"/>
            <a:ext cx="1335088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5" descr="alexand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990600"/>
            <a:ext cx="3276600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Rectangle 9"/>
          <p:cNvSpPr>
            <a:spLocks noChangeArrowheads="1"/>
          </p:cNvSpPr>
          <p:nvPr/>
        </p:nvSpPr>
        <p:spPr bwMode="auto">
          <a:xfrm>
            <a:off x="4267200" y="304800"/>
            <a:ext cx="2076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/>
              <a:t>Farnese Herakles</a:t>
            </a:r>
          </a:p>
        </p:txBody>
      </p:sp>
      <p:pic>
        <p:nvPicPr>
          <p:cNvPr id="40966" name="Picture 11" descr="Glykon Herakles bac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429000"/>
            <a:ext cx="2286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13" descr="Herakles%20Glyk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2" r="15096"/>
          <a:stretch>
            <a:fillRect/>
          </a:stretch>
        </p:blipFill>
        <p:spPr bwMode="auto">
          <a:xfrm>
            <a:off x="609600" y="457200"/>
            <a:ext cx="2743200" cy="538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6549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Hellenistic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66846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86400"/>
            <a:ext cx="9144000" cy="51752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1200" b="1" dirty="0" smtClean="0">
                <a:latin typeface="Garamond" charset="0"/>
              </a:rPr>
              <a:t>Figure 5-81</a:t>
            </a:r>
            <a:r>
              <a:rPr lang="en-US" sz="1200" dirty="0" smtClean="0">
                <a:latin typeface="Garamond" charset="0"/>
              </a:rPr>
              <a:t>  EPIGONOS(?), Dying Gaul. Roman marble copy of a bronze original of ca. 230–220 BCE, 3</a:t>
            </a:r>
            <a:r>
              <a:rPr lang="ja-JP" altLang="en-US" sz="1200" dirty="0" smtClean="0">
                <a:latin typeface="Garamond" charset="0"/>
              </a:rPr>
              <a:t>’</a:t>
            </a:r>
            <a:r>
              <a:rPr lang="en-US" altLang="ja-JP" sz="1200" dirty="0" smtClean="0">
                <a:latin typeface="Garamond" charset="0"/>
              </a:rPr>
              <a:t> 1/2</a:t>
            </a:r>
            <a:r>
              <a:rPr lang="ja-JP" altLang="en-US" sz="1200" dirty="0" smtClean="0">
                <a:latin typeface="Garamond" charset="0"/>
              </a:rPr>
              <a:t>”</a:t>
            </a:r>
            <a:r>
              <a:rPr lang="en-US" altLang="ja-JP" sz="1200" dirty="0" smtClean="0">
                <a:latin typeface="Garamond" charset="0"/>
              </a:rPr>
              <a:t> high. </a:t>
            </a:r>
            <a:r>
              <a:rPr lang="en-US" altLang="ja-JP" sz="1200" dirty="0" err="1" smtClean="0">
                <a:latin typeface="Garamond" charset="0"/>
              </a:rPr>
              <a:t>Museo</a:t>
            </a:r>
            <a:r>
              <a:rPr lang="en-US" altLang="ja-JP" sz="1200" dirty="0" smtClean="0">
                <a:latin typeface="Garamond" charset="0"/>
              </a:rPr>
              <a:t> </a:t>
            </a:r>
            <a:r>
              <a:rPr lang="en-US" altLang="ja-JP" sz="1200" dirty="0" err="1" smtClean="0">
                <a:latin typeface="Garamond" charset="0"/>
              </a:rPr>
              <a:t>Capitolino</a:t>
            </a:r>
            <a:r>
              <a:rPr lang="en-US" altLang="ja-JP" sz="1200" dirty="0" smtClean="0">
                <a:latin typeface="Garamond" charset="0"/>
              </a:rPr>
              <a:t>, Rome.</a:t>
            </a:r>
            <a:endParaRPr lang="en-US" sz="1200" dirty="0" smtClean="0">
              <a:latin typeface="Garamond" charset="0"/>
            </a:endParaRPr>
          </a:p>
        </p:txBody>
      </p:sp>
      <p:sp>
        <p:nvSpPr>
          <p:cNvPr id="22630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2AD0B8A-EB06-064B-8844-5D5B2EC5D1D3}" type="slidenum">
              <a:rPr lang="en-US" sz="1400" b="0">
                <a:latin typeface="Garamond" charset="0"/>
              </a:rPr>
              <a:pPr/>
              <a:t>67</a:t>
            </a:fld>
            <a:endParaRPr lang="en-US" sz="1400" b="0">
              <a:latin typeface="Garamond" charset="0"/>
            </a:endParaRPr>
          </a:p>
        </p:txBody>
      </p:sp>
      <p:pic>
        <p:nvPicPr>
          <p:cNvPr id="226307" name="Picture 4" descr="5-81.jpg                                                       00063A48Tamsters                       B8A41AE2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8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744018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reek, Hellenistic, Dying Gau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4114800" cy="241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greek_gau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0890"/>
          <a:stretch>
            <a:fillRect/>
          </a:stretch>
        </p:blipFill>
        <p:spPr bwMode="auto">
          <a:xfrm>
            <a:off x="3886200" y="5213350"/>
            <a:ext cx="2209800" cy="144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 descr="DyingGaul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334000"/>
            <a:ext cx="2190750" cy="124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3" name="Picture 11" descr="Dying%20Gau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1" t="12308" r="12820" b="15384"/>
          <a:stretch>
            <a:fillRect/>
          </a:stretch>
        </p:blipFill>
        <p:spPr bwMode="auto">
          <a:xfrm>
            <a:off x="228600" y="2971800"/>
            <a:ext cx="2743200" cy="186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1" name="Picture 19" descr="gaul_head_painted_small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895600"/>
            <a:ext cx="2133600" cy="146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3" name="Picture 21" descr="gaul_head_original_small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147763"/>
            <a:ext cx="2590800" cy="177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5" name="Picture 23" descr="gaul_left_original_small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000625"/>
            <a:ext cx="1330325" cy="185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9" name="Picture 27" descr="gaul_front_painted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8" t="16637" r="5737" b="21671"/>
          <a:stretch>
            <a:fillRect/>
          </a:stretch>
        </p:blipFill>
        <p:spPr bwMode="auto">
          <a:xfrm>
            <a:off x="3200400" y="2895600"/>
            <a:ext cx="3124200" cy="192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6755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86400"/>
            <a:ext cx="5334000" cy="51752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1200" b="1" dirty="0" smtClean="0">
                <a:latin typeface="Garamond" charset="0"/>
              </a:rPr>
              <a:t>Figure 5-82  </a:t>
            </a:r>
            <a:r>
              <a:rPr lang="en-US" sz="1200" dirty="0" smtClean="0">
                <a:latin typeface="Garamond" charset="0"/>
              </a:rPr>
              <a:t>Nike alighting on a warship (</a:t>
            </a:r>
            <a:r>
              <a:rPr lang="en-US" sz="1200" i="1" dirty="0" smtClean="0">
                <a:latin typeface="Garamond" charset="0"/>
              </a:rPr>
              <a:t>Nike of Samothrace</a:t>
            </a:r>
            <a:r>
              <a:rPr lang="en-US" sz="1200" dirty="0" smtClean="0">
                <a:latin typeface="Garamond" charset="0"/>
              </a:rPr>
              <a:t>), from Samothrace, Greece, ca. 190 BCE. Marble, figure 8</a:t>
            </a:r>
            <a:r>
              <a:rPr lang="ja-JP" altLang="en-US" sz="1200" dirty="0" smtClean="0">
                <a:latin typeface="Garamond" charset="0"/>
              </a:rPr>
              <a:t>’</a:t>
            </a:r>
            <a:r>
              <a:rPr lang="en-US" altLang="ja-JP" sz="1200" dirty="0" smtClean="0">
                <a:latin typeface="Garamond" charset="0"/>
              </a:rPr>
              <a:t> 1</a:t>
            </a:r>
            <a:r>
              <a:rPr lang="ja-JP" altLang="en-US" sz="1200" dirty="0" smtClean="0">
                <a:latin typeface="Garamond" charset="0"/>
              </a:rPr>
              <a:t>”</a:t>
            </a:r>
            <a:r>
              <a:rPr lang="en-US" altLang="ja-JP" sz="1200" dirty="0" smtClean="0">
                <a:latin typeface="Garamond" charset="0"/>
              </a:rPr>
              <a:t> high. Louvre, Paris. </a:t>
            </a:r>
            <a:endParaRPr lang="en-US" sz="1200" dirty="0" smtClean="0">
              <a:latin typeface="Garamond" charset="0"/>
            </a:endParaRPr>
          </a:p>
        </p:txBody>
      </p:sp>
      <p:sp>
        <p:nvSpPr>
          <p:cNvPr id="228354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A3E9BDD-4006-8A4D-A4D3-582F596D3480}" type="slidenum">
              <a:rPr lang="en-US" sz="1400" b="0">
                <a:latin typeface="Garamond" charset="0"/>
              </a:rPr>
              <a:pPr/>
              <a:t>69</a:t>
            </a:fld>
            <a:endParaRPr lang="en-US" sz="1400" b="0">
              <a:latin typeface="Garamond" charset="0"/>
            </a:endParaRPr>
          </a:p>
        </p:txBody>
      </p:sp>
      <p:pic>
        <p:nvPicPr>
          <p:cNvPr id="228355" name="Picture 1" descr="0582 cop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04800"/>
            <a:ext cx="3352800" cy="508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99396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reek, Orientalizing, Apol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2400"/>
            <a:ext cx="2605088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1981200" y="4038600"/>
            <a:ext cx="838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>
              <a:solidFill>
                <a:srgbClr val="FF9900"/>
              </a:solidFill>
            </a:endParaRPr>
          </a:p>
        </p:txBody>
      </p:sp>
      <p:pic>
        <p:nvPicPr>
          <p:cNvPr id="7172" name="Picture 4" descr="0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990600"/>
            <a:ext cx="1798638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4267200" y="381000"/>
            <a:ext cx="2012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b="1" i="1"/>
              <a:t>Mantiklos Apollo</a:t>
            </a:r>
            <a:endParaRPr lang="en-US" b="1"/>
          </a:p>
          <a:p>
            <a:pPr eaLnBrk="0" hangingPunct="0"/>
            <a:endParaRPr lang="en-US"/>
          </a:p>
        </p:txBody>
      </p:sp>
      <p:pic>
        <p:nvPicPr>
          <p:cNvPr id="7175" name="Picture 8" descr="jbgs3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143000"/>
            <a:ext cx="104616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8856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reek, Hellenistic, Nike of Samothr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9"/>
          <a:stretch>
            <a:fillRect/>
          </a:stretch>
        </p:blipFill>
        <p:spPr bwMode="auto">
          <a:xfrm>
            <a:off x="5715000" y="838200"/>
            <a:ext cx="306705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Nike,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28600"/>
            <a:ext cx="1284288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nike_front_paint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895600"/>
            <a:ext cx="164465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nike_side_paint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900" y="4267200"/>
            <a:ext cx="1562100" cy="238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6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2806700" cy="3886200"/>
          </a:xfrm>
          <a:prstGeom prst="rect">
            <a:avLst/>
          </a:prstGeom>
          <a:noFill/>
          <a:ln w="19050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Nike of Samothrace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191000"/>
            <a:ext cx="1573213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11" descr="NikeSamothrac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343400"/>
            <a:ext cx="153352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3890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86400"/>
            <a:ext cx="3048000" cy="9429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1200" b="1" dirty="0" smtClean="0">
                <a:latin typeface="Garamond" charset="0"/>
              </a:rPr>
              <a:t>Figure 5-84</a:t>
            </a:r>
            <a:r>
              <a:rPr lang="en-US" sz="1200" dirty="0" smtClean="0">
                <a:latin typeface="Garamond" charset="0"/>
              </a:rPr>
              <a:t>  Sleeping satyr (</a:t>
            </a:r>
            <a:r>
              <a:rPr lang="en-US" sz="1200" i="1" dirty="0" err="1" smtClean="0">
                <a:latin typeface="Garamond" charset="0"/>
              </a:rPr>
              <a:t>Barberini</a:t>
            </a:r>
            <a:r>
              <a:rPr lang="en-US" sz="1200" i="1" dirty="0" smtClean="0">
                <a:latin typeface="Garamond" charset="0"/>
              </a:rPr>
              <a:t> Faun</a:t>
            </a:r>
            <a:r>
              <a:rPr lang="en-US" sz="1200" dirty="0" smtClean="0">
                <a:latin typeface="Garamond" charset="0"/>
              </a:rPr>
              <a:t>), from Rome, Italy, ca. 230–200 BCE. Marble, 7</a:t>
            </a:r>
            <a:r>
              <a:rPr lang="ja-JP" altLang="en-US" sz="1200" dirty="0" smtClean="0">
                <a:latin typeface="Garamond" charset="0"/>
              </a:rPr>
              <a:t>’</a:t>
            </a:r>
            <a:r>
              <a:rPr lang="en-US" altLang="ja-JP" sz="1200" dirty="0" smtClean="0">
                <a:latin typeface="Garamond" charset="0"/>
              </a:rPr>
              <a:t> 1</a:t>
            </a:r>
            <a:r>
              <a:rPr lang="ja-JP" altLang="en-US" sz="1200" dirty="0" smtClean="0">
                <a:latin typeface="Garamond" charset="0"/>
              </a:rPr>
              <a:t>”</a:t>
            </a:r>
            <a:r>
              <a:rPr lang="en-US" altLang="ja-JP" sz="1200" dirty="0" smtClean="0">
                <a:latin typeface="Garamond" charset="0"/>
              </a:rPr>
              <a:t> high. </a:t>
            </a:r>
            <a:r>
              <a:rPr lang="en-US" altLang="ja-JP" sz="1200" dirty="0" err="1" smtClean="0">
                <a:latin typeface="Garamond" charset="0"/>
              </a:rPr>
              <a:t>Glyptothek</a:t>
            </a:r>
            <a:r>
              <a:rPr lang="en-US" altLang="ja-JP" sz="1200" dirty="0" smtClean="0">
                <a:latin typeface="Garamond" charset="0"/>
              </a:rPr>
              <a:t>, Munich. </a:t>
            </a:r>
            <a:endParaRPr lang="en-US" sz="1200" dirty="0" smtClean="0">
              <a:latin typeface="Garamond" charset="0"/>
            </a:endParaRPr>
          </a:p>
        </p:txBody>
      </p:sp>
      <p:sp>
        <p:nvSpPr>
          <p:cNvPr id="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A71FED7-4B30-4E4B-9524-891BCACACEAD}" type="slidenum">
              <a:rPr lang="en-US" sz="1400" b="0">
                <a:latin typeface="Garamond" charset="0"/>
              </a:rPr>
              <a:pPr/>
              <a:t>71</a:t>
            </a:fld>
            <a:endParaRPr lang="en-US" sz="1400" b="0">
              <a:latin typeface="Garamond" charset="0"/>
            </a:endParaRPr>
          </a:p>
        </p:txBody>
      </p:sp>
      <p:pic>
        <p:nvPicPr>
          <p:cNvPr id="245763" name="Picture 4" descr="5-85.jpg                                                       00063A48Tamsters                       B8A41AE2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475" y="0"/>
            <a:ext cx="5648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743607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86400"/>
            <a:ext cx="5410200" cy="7302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1200" b="1" dirty="0" smtClean="0">
                <a:latin typeface="Garamond" charset="0"/>
              </a:rPr>
              <a:t>Figure 5-83</a:t>
            </a:r>
            <a:r>
              <a:rPr lang="en-US" sz="1200" dirty="0" smtClean="0">
                <a:latin typeface="Garamond" charset="0"/>
              </a:rPr>
              <a:t>  ALEXANDROS OF ANTIOCH-ON-THE-MEANDER, Aphrodite (</a:t>
            </a:r>
            <a:r>
              <a:rPr lang="en-US" sz="1200" i="1" dirty="0" smtClean="0">
                <a:latin typeface="Garamond" charset="0"/>
              </a:rPr>
              <a:t>Venus de Milo</a:t>
            </a:r>
            <a:r>
              <a:rPr lang="en-US" sz="1200" dirty="0" smtClean="0">
                <a:latin typeface="Garamond" charset="0"/>
              </a:rPr>
              <a:t>), from Melos, Greece, ca. 150–125 BCE. Marble, 6</a:t>
            </a:r>
            <a:r>
              <a:rPr lang="ja-JP" altLang="en-US" sz="1200" dirty="0" smtClean="0">
                <a:latin typeface="Garamond" charset="0"/>
              </a:rPr>
              <a:t>’</a:t>
            </a:r>
            <a:r>
              <a:rPr lang="en-US" altLang="ja-JP" sz="1200" dirty="0" smtClean="0">
                <a:latin typeface="Garamond" charset="0"/>
              </a:rPr>
              <a:t> 7</a:t>
            </a:r>
            <a:r>
              <a:rPr lang="ja-JP" altLang="en-US" sz="1200" dirty="0" smtClean="0">
                <a:latin typeface="Garamond" charset="0"/>
              </a:rPr>
              <a:t>”</a:t>
            </a:r>
            <a:r>
              <a:rPr lang="en-US" altLang="ja-JP" sz="1200" dirty="0" smtClean="0">
                <a:latin typeface="Garamond" charset="0"/>
              </a:rPr>
              <a:t> high. Louvre, Paris. </a:t>
            </a:r>
            <a:endParaRPr lang="en-US" sz="1200" dirty="0" smtClean="0">
              <a:latin typeface="Garamond" charset="0"/>
            </a:endParaRPr>
          </a:p>
        </p:txBody>
      </p:sp>
      <p:sp>
        <p:nvSpPr>
          <p:cNvPr id="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460952C-C560-4F42-90EB-2FD00B4E6DBC}" type="slidenum">
              <a:rPr lang="en-US" sz="1400" b="0">
                <a:latin typeface="Garamond" charset="0"/>
              </a:rPr>
              <a:pPr/>
              <a:t>72</a:t>
            </a:fld>
            <a:endParaRPr lang="en-US" sz="1400" b="0">
              <a:latin typeface="Garamond" charset="0"/>
            </a:endParaRPr>
          </a:p>
        </p:txBody>
      </p:sp>
      <p:pic>
        <p:nvPicPr>
          <p:cNvPr id="242691" name="Picture 4" descr="5-83.jpg                                                       00063A48Tamsters                       B8A41AE2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963" y="0"/>
            <a:ext cx="32718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995483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86400"/>
            <a:ext cx="3352800" cy="95408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1200" b="1" dirty="0" smtClean="0">
                <a:latin typeface="Garamond" charset="0"/>
              </a:rPr>
              <a:t>Figure 5-86</a:t>
            </a:r>
            <a:r>
              <a:rPr lang="en-US" sz="1200" dirty="0" smtClean="0">
                <a:latin typeface="Garamond" charset="0"/>
              </a:rPr>
              <a:t>  Seated boxer, from Rome, Italy, ca. 100–50 BCE. Bronze, 4</a:t>
            </a:r>
            <a:r>
              <a:rPr lang="ja-JP" altLang="en-US" sz="1200" dirty="0" smtClean="0">
                <a:latin typeface="Garamond" charset="0"/>
              </a:rPr>
              <a:t>’</a:t>
            </a:r>
            <a:r>
              <a:rPr lang="en-US" altLang="ja-JP" sz="1200" dirty="0" smtClean="0">
                <a:latin typeface="Garamond" charset="0"/>
              </a:rPr>
              <a:t> 2</a:t>
            </a:r>
            <a:r>
              <a:rPr lang="ja-JP" altLang="en-US" sz="1200" dirty="0" smtClean="0">
                <a:latin typeface="Garamond" charset="0"/>
              </a:rPr>
              <a:t>”</a:t>
            </a:r>
            <a:r>
              <a:rPr lang="en-US" altLang="ja-JP" sz="1200" dirty="0" smtClean="0">
                <a:latin typeface="Garamond" charset="0"/>
              </a:rPr>
              <a:t> high. </a:t>
            </a:r>
            <a:r>
              <a:rPr lang="en-US" altLang="ja-JP" sz="1200" dirty="0" err="1" smtClean="0">
                <a:latin typeface="Garamond" charset="0"/>
              </a:rPr>
              <a:t>Museo</a:t>
            </a:r>
            <a:r>
              <a:rPr lang="en-US" altLang="ja-JP" sz="1200" dirty="0" smtClean="0">
                <a:latin typeface="Garamond" charset="0"/>
              </a:rPr>
              <a:t> </a:t>
            </a:r>
            <a:r>
              <a:rPr lang="en-US" altLang="ja-JP" sz="1200" dirty="0" err="1" smtClean="0">
                <a:latin typeface="Garamond" charset="0"/>
              </a:rPr>
              <a:t>Nazionale</a:t>
            </a:r>
            <a:r>
              <a:rPr lang="en-US" altLang="ja-JP" sz="1200" dirty="0" smtClean="0">
                <a:latin typeface="Garamond" charset="0"/>
              </a:rPr>
              <a:t> Romano–Palazzo Massimo </a:t>
            </a:r>
            <a:r>
              <a:rPr lang="en-US" altLang="ja-JP" sz="1200" dirty="0" err="1" smtClean="0">
                <a:latin typeface="Garamond" charset="0"/>
              </a:rPr>
              <a:t>alle</a:t>
            </a:r>
            <a:r>
              <a:rPr lang="en-US" altLang="ja-JP" sz="1200" dirty="0" smtClean="0">
                <a:latin typeface="Garamond" charset="0"/>
              </a:rPr>
              <a:t> </a:t>
            </a:r>
            <a:r>
              <a:rPr lang="en-US" altLang="ja-JP" sz="1200" dirty="0" err="1" smtClean="0">
                <a:latin typeface="Garamond" charset="0"/>
              </a:rPr>
              <a:t>Terme</a:t>
            </a:r>
            <a:r>
              <a:rPr lang="en-US" altLang="ja-JP" sz="1200" dirty="0" smtClean="0">
                <a:latin typeface="Garamond" charset="0"/>
              </a:rPr>
              <a:t>, Rome.</a:t>
            </a:r>
            <a:endParaRPr lang="en-US" sz="1200" dirty="0" smtClean="0">
              <a:latin typeface="Garamond" charset="0"/>
            </a:endParaRPr>
          </a:p>
        </p:txBody>
      </p:sp>
      <p:sp>
        <p:nvSpPr>
          <p:cNvPr id="23654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D2D34F76-53D1-5543-A724-FC3D3404D303}" type="slidenum">
              <a:rPr lang="en-US" sz="1400" b="0">
                <a:latin typeface="Garamond" charset="0"/>
              </a:rPr>
              <a:pPr/>
              <a:t>73</a:t>
            </a:fld>
            <a:endParaRPr lang="en-US" sz="1400" b="0">
              <a:latin typeface="Garamond" charset="0"/>
            </a:endParaRPr>
          </a:p>
        </p:txBody>
      </p:sp>
      <p:pic>
        <p:nvPicPr>
          <p:cNvPr id="236547" name="Picture 4" descr="5-86.jpg                                                       00063A48Tamsters                       B8A41AE2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975" y="0"/>
            <a:ext cx="533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683116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old_boxer.jpg (171696 bytes)"/>
          <p:cNvPicPr>
            <a:picLocks noGrp="1" noChangeAspect="1" noChangeArrowheads="1"/>
          </p:cNvPicPr>
          <p:nvPr>
            <p:ph type="title"/>
          </p:nvPr>
        </p:nvPicPr>
        <p:blipFill>
          <a:blip r:embed="rId2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3810000"/>
            <a:ext cx="1912938" cy="2743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63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228600"/>
            <a:ext cx="4038600" cy="533400"/>
          </a:xfrm>
        </p:spPr>
        <p:txBody>
          <a:bodyPr/>
          <a:lstStyle/>
          <a:p>
            <a:pPr>
              <a:buFontTx/>
              <a:buNone/>
            </a:pPr>
            <a:r>
              <a:rPr lang="en-US" sz="2800"/>
              <a:t>Seated boxer</a:t>
            </a:r>
          </a:p>
          <a:p>
            <a:endParaRPr lang="en-US" sz="2800"/>
          </a:p>
        </p:txBody>
      </p:sp>
      <p:pic>
        <p:nvPicPr>
          <p:cNvPr id="16388" name="Picture 4" descr="bcBoxer000327000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3276600"/>
            <a:ext cx="1023938" cy="21859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6389" name="Picture 5" descr="Boxer"/>
          <p:cNvPicPr>
            <a:picLocks noChangeAspect="1" noChangeArrowheads="1"/>
          </p:cNvPicPr>
          <p:nvPr/>
        </p:nvPicPr>
        <p:blipFill>
          <a:blip r:embed="rId4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2" r="2679"/>
          <a:stretch>
            <a:fillRect/>
          </a:stretch>
        </p:blipFill>
        <p:spPr bwMode="auto">
          <a:xfrm>
            <a:off x="381000" y="1143000"/>
            <a:ext cx="1658938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B1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143000"/>
            <a:ext cx="3795713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1" name="Picture 7" descr="bb%20Boxer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64425" y="4495800"/>
            <a:ext cx="1679575" cy="1752600"/>
          </a:xfrm>
          <a:noFill/>
          <a:ln/>
        </p:spPr>
      </p:pic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7"/>
          <a:stretch>
            <a:fillRect/>
          </a:stretch>
        </p:blipFill>
        <p:spPr bwMode="auto">
          <a:xfrm>
            <a:off x="6172200" y="457200"/>
            <a:ext cx="2667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4118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86400"/>
            <a:ext cx="4191000" cy="73818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1200" b="1" dirty="0" smtClean="0">
                <a:latin typeface="Garamond" charset="0"/>
              </a:rPr>
              <a:t>Figure 5-87</a:t>
            </a:r>
            <a:r>
              <a:rPr lang="en-US" sz="1200" dirty="0" smtClean="0">
                <a:latin typeface="Garamond" charset="0"/>
              </a:rPr>
              <a:t>  Old market woman, ca. 150–100 BCE. Marble, 4</a:t>
            </a:r>
            <a:r>
              <a:rPr lang="ja-JP" altLang="en-US" sz="1200" dirty="0" smtClean="0">
                <a:latin typeface="Garamond" charset="0"/>
              </a:rPr>
              <a:t>’</a:t>
            </a:r>
            <a:r>
              <a:rPr lang="en-US" altLang="ja-JP" sz="1200" dirty="0" smtClean="0">
                <a:latin typeface="Garamond" charset="0"/>
              </a:rPr>
              <a:t> 1/2</a:t>
            </a:r>
            <a:r>
              <a:rPr lang="ja-JP" altLang="en-US" sz="1200" dirty="0" smtClean="0">
                <a:latin typeface="Garamond" charset="0"/>
              </a:rPr>
              <a:t>”</a:t>
            </a:r>
            <a:r>
              <a:rPr lang="en-US" altLang="ja-JP" sz="1200" dirty="0" smtClean="0">
                <a:latin typeface="Garamond" charset="0"/>
              </a:rPr>
              <a:t> high. Metropolitan Museum of Art, New York. </a:t>
            </a:r>
            <a:endParaRPr lang="en-US" sz="1200" dirty="0" smtClean="0">
              <a:latin typeface="Garamond" charset="0"/>
            </a:endParaRPr>
          </a:p>
        </p:txBody>
      </p:sp>
      <p:sp>
        <p:nvSpPr>
          <p:cNvPr id="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01AEA68-5C26-0746-A914-D3B4816E006A}" type="slidenum">
              <a:rPr lang="en-US" sz="1400" b="0">
                <a:latin typeface="Garamond" charset="0"/>
              </a:rPr>
              <a:pPr/>
              <a:t>75</a:t>
            </a:fld>
            <a:endParaRPr lang="en-US" sz="1400" b="0">
              <a:latin typeface="Garamond" charset="0"/>
            </a:endParaRPr>
          </a:p>
        </p:txBody>
      </p:sp>
      <p:pic>
        <p:nvPicPr>
          <p:cNvPr id="250883" name="Picture 4" descr="5-87.jpg                                                       00063A48Tamsters                       B8A41AE2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513" y="0"/>
            <a:ext cx="44592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828162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JGC00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7" t="1538"/>
          <a:stretch>
            <a:fillRect/>
          </a:stretch>
        </p:blipFill>
        <p:spPr bwMode="auto">
          <a:xfrm>
            <a:off x="4114800" y="990600"/>
            <a:ext cx="257175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6" name="Rectangle 8"/>
          <p:cNvSpPr>
            <a:spLocks noChangeArrowheads="1"/>
          </p:cNvSpPr>
          <p:nvPr/>
        </p:nvSpPr>
        <p:spPr bwMode="auto">
          <a:xfrm>
            <a:off x="4953000" y="304800"/>
            <a:ext cx="2228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b="1"/>
              <a:t>Old market woman</a:t>
            </a:r>
          </a:p>
        </p:txBody>
      </p:sp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0" t="2560" r="16800"/>
          <a:stretch>
            <a:fillRect/>
          </a:stretch>
        </p:blipFill>
        <p:spPr bwMode="auto">
          <a:xfrm>
            <a:off x="914400" y="304800"/>
            <a:ext cx="3048000" cy="610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299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300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301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303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304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305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20833" r="59375" b="14583"/>
          <a:stretch>
            <a:fillRect/>
          </a:stretch>
        </p:blipFill>
        <p:spPr bwMode="auto">
          <a:xfrm>
            <a:off x="6862763" y="990600"/>
            <a:ext cx="1824037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7393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0"/>
            <a:ext cx="9144000" cy="5238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1200" b="1" dirty="0" smtClean="0">
                <a:latin typeface="Garamond" charset="0"/>
              </a:rPr>
              <a:t>Figure 5-89</a:t>
            </a:r>
            <a:r>
              <a:rPr lang="en-US" sz="1200" dirty="0" smtClean="0">
                <a:latin typeface="Garamond" charset="0"/>
              </a:rPr>
              <a:t>  ATHANADOROS, HAGESANDROS, and POLYDOROS OF RHODES, </a:t>
            </a:r>
            <a:r>
              <a:rPr lang="en-US" sz="1200" dirty="0" err="1" smtClean="0">
                <a:latin typeface="Garamond" charset="0"/>
              </a:rPr>
              <a:t>Laocoön</a:t>
            </a:r>
            <a:r>
              <a:rPr lang="en-US" sz="1200" dirty="0" smtClean="0">
                <a:latin typeface="Garamond" charset="0"/>
              </a:rPr>
              <a:t> and his sons, from Rome, Italy, early first century CE Marble, 7</a:t>
            </a:r>
            <a:r>
              <a:rPr lang="ja-JP" altLang="en-US" sz="1200" dirty="0" smtClean="0">
                <a:latin typeface="Garamond" charset="0"/>
              </a:rPr>
              <a:t>’</a:t>
            </a:r>
            <a:r>
              <a:rPr lang="en-US" altLang="ja-JP" sz="1200" dirty="0" smtClean="0">
                <a:latin typeface="Garamond" charset="0"/>
              </a:rPr>
              <a:t> 10 1/2</a:t>
            </a:r>
            <a:r>
              <a:rPr lang="ja-JP" altLang="en-US" sz="1200" dirty="0" smtClean="0">
                <a:latin typeface="Garamond" charset="0"/>
              </a:rPr>
              <a:t>”</a:t>
            </a:r>
            <a:r>
              <a:rPr lang="en-US" altLang="ja-JP" sz="1200" dirty="0" smtClean="0">
                <a:latin typeface="Garamond" charset="0"/>
              </a:rPr>
              <a:t> high. </a:t>
            </a:r>
            <a:r>
              <a:rPr lang="en-US" altLang="ja-JP" sz="1200" dirty="0" err="1" smtClean="0">
                <a:latin typeface="Garamond" charset="0"/>
              </a:rPr>
              <a:t>Musei</a:t>
            </a:r>
            <a:r>
              <a:rPr lang="en-US" altLang="ja-JP" sz="1200" dirty="0" smtClean="0">
                <a:latin typeface="Garamond" charset="0"/>
              </a:rPr>
              <a:t> </a:t>
            </a:r>
            <a:r>
              <a:rPr lang="en-US" altLang="ja-JP" sz="1200" dirty="0" err="1" smtClean="0">
                <a:latin typeface="Garamond" charset="0"/>
              </a:rPr>
              <a:t>Vaticani</a:t>
            </a:r>
            <a:r>
              <a:rPr lang="en-US" altLang="ja-JP" sz="1200" dirty="0" smtClean="0">
                <a:latin typeface="Garamond" charset="0"/>
              </a:rPr>
              <a:t>, Rome.</a:t>
            </a:r>
            <a:endParaRPr lang="en-US" sz="1200" dirty="0" smtClean="0">
              <a:latin typeface="Garamond" charset="0"/>
            </a:endParaRPr>
          </a:p>
        </p:txBody>
      </p:sp>
      <p:sp>
        <p:nvSpPr>
          <p:cNvPr id="242690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D08051C2-12E6-7D4C-93E7-143C4882E13A}" type="slidenum">
              <a:rPr lang="en-US" sz="1400" b="0">
                <a:latin typeface="Garamond" charset="0"/>
              </a:rPr>
              <a:pPr/>
              <a:t>77</a:t>
            </a:fld>
            <a:endParaRPr lang="en-US" sz="1400" b="0">
              <a:latin typeface="Garamond" charset="0"/>
            </a:endParaRPr>
          </a:p>
        </p:txBody>
      </p:sp>
      <p:pic>
        <p:nvPicPr>
          <p:cNvPr id="242691" name="Picture 4" descr="5-89.jpg                                                       00063A48Tamsters                       B8A41AE2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463" y="0"/>
            <a:ext cx="6002337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628859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laocoon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71564"/>
            <a:ext cx="3539430" cy="516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laocoon_he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33"/>
          <a:stretch>
            <a:fillRect/>
          </a:stretch>
        </p:blipFill>
        <p:spPr bwMode="auto">
          <a:xfrm>
            <a:off x="5591143" y="0"/>
            <a:ext cx="1684744" cy="2014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304800" y="457200"/>
            <a:ext cx="2597150" cy="61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b="1"/>
              <a:t>Laocoon and his sons</a:t>
            </a:r>
          </a:p>
          <a:p>
            <a:pPr marL="342900" indent="-342900" eaLnBrk="0" hangingPunct="0"/>
            <a:endParaRPr lang="en-US"/>
          </a:p>
        </p:txBody>
      </p:sp>
      <p:pic>
        <p:nvPicPr>
          <p:cNvPr id="13321" name="Picture 9" descr="Laocoon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43" y="2151305"/>
            <a:ext cx="3290920" cy="4478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793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>
                <a:latin typeface="Glegoo"/>
                <a:cs typeface="Glegoo"/>
              </a:rPr>
              <a:t>ARCHITECTURE</a:t>
            </a:r>
            <a:endParaRPr lang="en-US" sz="6000" dirty="0">
              <a:latin typeface="Glegoo"/>
              <a:cs typeface="Glegoo"/>
            </a:endParaRPr>
          </a:p>
        </p:txBody>
      </p:sp>
    </p:spTree>
    <p:extLst>
      <p:ext uri="{BB962C8B-B14F-4D97-AF65-F5344CB8AC3E}">
        <p14:creationId xmlns:p14="http://schemas.microsoft.com/office/powerpoint/2010/main" val="229001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86400"/>
            <a:ext cx="5257800" cy="523875"/>
          </a:xfrm>
        </p:spPr>
        <p:txBody>
          <a:bodyPr>
            <a:normAutofit/>
          </a:bodyPr>
          <a:lstStyle/>
          <a:p>
            <a:pPr eaLnBrk="1" hangingPunct="1"/>
            <a:r>
              <a:rPr lang="en-US" sz="1200" b="1" dirty="0">
                <a:latin typeface="Garamond" charset="0"/>
                <a:ea typeface="ＭＳ Ｐゴシック" charset="0"/>
                <a:cs typeface="ＭＳ Ｐゴシック" charset="0"/>
              </a:rPr>
              <a:t>Figure 5-6</a:t>
            </a:r>
            <a:r>
              <a:rPr lang="en-US" sz="1200" dirty="0">
                <a:latin typeface="Garamond" charset="0"/>
                <a:ea typeface="ＭＳ Ｐゴシック" charset="0"/>
                <a:cs typeface="ＭＳ Ｐゴシック" charset="0"/>
              </a:rPr>
              <a:t>  </a:t>
            </a:r>
            <a:r>
              <a:rPr lang="en-US" sz="1200" i="1" dirty="0">
                <a:latin typeface="Garamond" charset="0"/>
                <a:ea typeface="ＭＳ Ｐゴシック" charset="0"/>
                <a:cs typeface="ＭＳ Ｐゴシック" charset="0"/>
              </a:rPr>
              <a:t>Lady of </a:t>
            </a:r>
            <a:r>
              <a:rPr lang="en-US" sz="1200" i="1" dirty="0" err="1">
                <a:latin typeface="Garamond" charset="0"/>
                <a:ea typeface="ＭＳ Ｐゴシック" charset="0"/>
                <a:cs typeface="ＭＳ Ｐゴシック" charset="0"/>
              </a:rPr>
              <a:t>Auxerre</a:t>
            </a:r>
            <a:r>
              <a:rPr lang="en-US" sz="1200" dirty="0">
                <a:latin typeface="Garamond" charset="0"/>
                <a:ea typeface="ＭＳ Ｐゴシック" charset="0"/>
                <a:cs typeface="ＭＳ Ｐゴシック" charset="0"/>
              </a:rPr>
              <a:t>, ca. 650–625 BCE. Limestone, 2</a:t>
            </a:r>
            <a:r>
              <a:rPr lang="ja-JP" altLang="en-US" sz="1200" dirty="0">
                <a:latin typeface="Garamond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1200" dirty="0">
                <a:latin typeface="Garamond" charset="0"/>
                <a:ea typeface="ＭＳ Ｐゴシック" charset="0"/>
                <a:cs typeface="ＭＳ Ｐゴシック" charset="0"/>
              </a:rPr>
              <a:t> 1 1/2</a:t>
            </a:r>
            <a:r>
              <a:rPr lang="ja-JP" altLang="en-US" sz="1200" dirty="0">
                <a:latin typeface="Garamond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1200" dirty="0">
                <a:latin typeface="Garamond" charset="0"/>
                <a:ea typeface="ＭＳ Ｐゴシック" charset="0"/>
                <a:cs typeface="ＭＳ Ｐゴシック" charset="0"/>
              </a:rPr>
              <a:t> high. Louvre, Paris. </a:t>
            </a:r>
            <a:endParaRPr lang="en-US" sz="1200" dirty="0">
              <a:latin typeface="Garamon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710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171540A8-3916-BC49-B8CE-EB49B130E9B0}" type="slidenum">
              <a:rPr lang="en-US" sz="1400" b="0">
                <a:latin typeface="Garamond" charset="0"/>
              </a:rPr>
              <a:pPr/>
              <a:t>8</a:t>
            </a:fld>
            <a:endParaRPr lang="en-US" sz="1400" b="0">
              <a:latin typeface="Garamond" charset="0"/>
            </a:endParaRPr>
          </a:p>
        </p:txBody>
      </p:sp>
      <p:pic>
        <p:nvPicPr>
          <p:cNvPr id="47107" name="Picture 4" descr="5-07.jpg                                                       00063A48Tamsters                       B8A41AE2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925" y="50136"/>
            <a:ext cx="3444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5115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ARCHAIC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16340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/>
          <p:cNvSpPr>
            <a:spLocks noGrp="1"/>
          </p:cNvSpPr>
          <p:nvPr>
            <p:ph type="title"/>
          </p:nvPr>
        </p:nvSpPr>
        <p:spPr>
          <a:xfrm>
            <a:off x="381000" y="5486400"/>
            <a:ext cx="7772400" cy="304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1200" b="1" dirty="0" smtClean="0">
                <a:latin typeface="Garamond" charset="0"/>
              </a:rPr>
              <a:t>Figure 5-12 </a:t>
            </a:r>
            <a:r>
              <a:rPr lang="en-US" sz="1200" dirty="0" smtClean="0">
                <a:latin typeface="Garamond" charset="0"/>
              </a:rPr>
              <a:t>Plan of a typical </a:t>
            </a:r>
            <a:r>
              <a:rPr lang="en-US" sz="1200" dirty="0" err="1" smtClean="0">
                <a:latin typeface="Garamond" charset="0"/>
              </a:rPr>
              <a:t>peripteral</a:t>
            </a:r>
            <a:r>
              <a:rPr lang="en-US" sz="1200" dirty="0" smtClean="0">
                <a:latin typeface="Garamond" charset="0"/>
              </a:rPr>
              <a:t> Greek temple. </a:t>
            </a:r>
            <a:endParaRPr lang="en-US" sz="1200" b="1" dirty="0" smtClean="0">
              <a:latin typeface="Garamond" charset="0"/>
            </a:endParaRPr>
          </a:p>
        </p:txBody>
      </p:sp>
      <p:sp>
        <p:nvSpPr>
          <p:cNvPr id="6553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1176FA7-2DE4-5E49-8A50-53B6F9BE4711}" type="slidenum">
              <a:rPr lang="en-US" sz="1400" b="0">
                <a:latin typeface="Garamond" charset="0"/>
              </a:rPr>
              <a:pPr/>
              <a:t>81</a:t>
            </a:fld>
            <a:endParaRPr lang="en-US" sz="1400" b="0">
              <a:latin typeface="Garamond" charset="0"/>
            </a:endParaRPr>
          </a:p>
        </p:txBody>
      </p:sp>
      <p:sp>
        <p:nvSpPr>
          <p:cNvPr id="65539" name="TextBox 4"/>
          <p:cNvSpPr txBox="1">
            <a:spLocks noChangeArrowheads="1"/>
          </p:cNvSpPr>
          <p:nvPr/>
        </p:nvSpPr>
        <p:spPr bwMode="auto">
          <a:xfrm>
            <a:off x="609600" y="0"/>
            <a:ext cx="8001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4000" b="0">
                <a:latin typeface="Garamond" charset="0"/>
              </a:rPr>
              <a:t>Peripteral Greek Temple</a:t>
            </a:r>
          </a:p>
        </p:txBody>
      </p:sp>
      <p:pic>
        <p:nvPicPr>
          <p:cNvPr id="65540" name="Picture 7" descr="05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9144000" cy="398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945446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/>
          <p:cNvSpPr>
            <a:spLocks noGrp="1"/>
          </p:cNvSpPr>
          <p:nvPr>
            <p:ph type="title"/>
          </p:nvPr>
        </p:nvSpPr>
        <p:spPr>
          <a:xfrm>
            <a:off x="0" y="6248400"/>
            <a:ext cx="7772400" cy="304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1200" b="1" dirty="0" smtClean="0">
                <a:latin typeface="Garamond" charset="0"/>
              </a:rPr>
              <a:t>Figure 5-13 </a:t>
            </a:r>
            <a:r>
              <a:rPr lang="en-US" sz="1200" dirty="0" smtClean="0">
                <a:latin typeface="Garamond" charset="0"/>
              </a:rPr>
              <a:t>Elevations of the Doric and Ionic orders.</a:t>
            </a:r>
            <a:endParaRPr lang="en-US" sz="1200" b="1" dirty="0" smtClean="0">
              <a:latin typeface="Garamond" charset="0"/>
            </a:endParaRPr>
          </a:p>
        </p:txBody>
      </p:sp>
      <p:sp>
        <p:nvSpPr>
          <p:cNvPr id="6758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9372DA7-7DC4-1A42-99CB-457FEF3599AF}" type="slidenum">
              <a:rPr lang="en-US" sz="1400" b="0">
                <a:latin typeface="Garamond" charset="0"/>
              </a:rPr>
              <a:pPr/>
              <a:t>82</a:t>
            </a:fld>
            <a:endParaRPr lang="en-US" sz="1400" b="0">
              <a:latin typeface="Garamond" charset="0"/>
            </a:endParaRPr>
          </a:p>
        </p:txBody>
      </p:sp>
      <p:sp>
        <p:nvSpPr>
          <p:cNvPr id="67587" name="TextBox 5"/>
          <p:cNvSpPr txBox="1">
            <a:spLocks noChangeArrowheads="1"/>
          </p:cNvSpPr>
          <p:nvPr/>
        </p:nvSpPr>
        <p:spPr bwMode="auto">
          <a:xfrm>
            <a:off x="304800" y="0"/>
            <a:ext cx="8458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 b="0">
                <a:latin typeface="Garamond" charset="0"/>
              </a:rPr>
              <a:t>Compare Doric and Ionic Orders</a:t>
            </a:r>
          </a:p>
        </p:txBody>
      </p:sp>
      <p:pic>
        <p:nvPicPr>
          <p:cNvPr id="67588" name="Picture 7" descr="05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62000"/>
            <a:ext cx="8534400" cy="551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947603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0" y="6172200"/>
            <a:ext cx="3352800" cy="4873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400" b="1" dirty="0">
                <a:latin typeface="Arial" charset="0"/>
              </a:rPr>
              <a:t>Corinthian</a:t>
            </a:r>
            <a:r>
              <a:rPr lang="en-US" sz="1400" dirty="0">
                <a:latin typeface="Arial" charset="0"/>
              </a:rPr>
              <a:t>                       </a:t>
            </a:r>
            <a:r>
              <a:rPr lang="en-US" sz="1400" b="1" dirty="0">
                <a:latin typeface="Arial" charset="0"/>
              </a:rPr>
              <a:t>Ionic 	</a:t>
            </a:r>
            <a:r>
              <a:rPr lang="en-US" sz="1800" dirty="0">
                <a:latin typeface="Arial" charset="0"/>
              </a:rPr>
              <a:t>	</a:t>
            </a:r>
          </a:p>
        </p:txBody>
      </p:sp>
      <p:pic>
        <p:nvPicPr>
          <p:cNvPr id="18435" name="Picture 4" descr="http://www.artres.com/LowRes2/TR3/F/W/3/H/ART38672.jp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3" t="5624" r="1305" b="20528"/>
          <a:stretch>
            <a:fillRect/>
          </a:stretch>
        </p:blipFill>
        <p:spPr bwMode="auto">
          <a:xfrm>
            <a:off x="4191000" y="4800600"/>
            <a:ext cx="1676400" cy="117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5" descr="parthenon_e_facade.jpg (202222 bytes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10" t="3987" r="40790" b="25914"/>
          <a:stretch>
            <a:fillRect/>
          </a:stretch>
        </p:blipFill>
        <p:spPr bwMode="auto">
          <a:xfrm>
            <a:off x="4419600" y="1752600"/>
            <a:ext cx="11525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6" descr="http://www.artres.com/LowRes2/TR3/S/A/P/8/ART38667.jpg"/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6" r="1724" b="3000"/>
          <a:stretch>
            <a:fillRect/>
          </a:stretch>
        </p:blipFill>
        <p:spPr bwMode="auto">
          <a:xfrm>
            <a:off x="6400800" y="4572000"/>
            <a:ext cx="1039813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8" descr="http://www.artres.com/LowRes2/TR3/F/W/3/H/ART38834.jpg"/>
          <p:cNvPicPr>
            <a:picLocks noChangeAspect="1" noChangeArrowheads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8" t="13156" r="61247" b="15121"/>
          <a:stretch>
            <a:fillRect/>
          </a:stretch>
        </p:blipFill>
        <p:spPr bwMode="auto">
          <a:xfrm>
            <a:off x="7543800" y="3505200"/>
            <a:ext cx="801688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Rectangle 9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2209800" cy="1143000"/>
          </a:xfrm>
        </p:spPr>
        <p:txBody>
          <a:bodyPr/>
          <a:lstStyle/>
          <a:p>
            <a:pPr eaLnBrk="1" hangingPunct="1"/>
            <a:r>
              <a:rPr lang="en-US" sz="2000" b="1">
                <a:solidFill>
                  <a:schemeClr val="tx1"/>
                </a:solidFill>
                <a:latin typeface="Arial" charset="0"/>
              </a:rPr>
              <a:t>Capitals</a:t>
            </a:r>
            <a:br>
              <a:rPr lang="en-US" sz="2000" b="1">
                <a:solidFill>
                  <a:schemeClr val="tx1"/>
                </a:solidFill>
                <a:latin typeface="Arial" charset="0"/>
              </a:rPr>
            </a:br>
            <a:r>
              <a:rPr lang="en-US" sz="2000" b="1">
                <a:solidFill>
                  <a:schemeClr val="tx1"/>
                </a:solidFill>
                <a:latin typeface="Arial" charset="0"/>
              </a:rPr>
              <a:t>&amp; Orders</a:t>
            </a:r>
          </a:p>
        </p:txBody>
      </p:sp>
      <p:pic>
        <p:nvPicPr>
          <p:cNvPr id="18440" name="Picture 11" descr="Greek Architectural Orders"/>
          <p:cNvPicPr>
            <a:picLocks noChangeAspect="1" noChangeArrowheads="1"/>
          </p:cNvPicPr>
          <p:nvPr/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914400"/>
            <a:ext cx="2667000" cy="196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1" name="Rectangle 12"/>
          <p:cNvSpPr>
            <a:spLocks noChangeArrowheads="1"/>
          </p:cNvSpPr>
          <p:nvPr/>
        </p:nvSpPr>
        <p:spPr bwMode="auto">
          <a:xfrm>
            <a:off x="3940175" y="3108325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b="1" i="1"/>
          </a:p>
          <a:p>
            <a:pPr eaLnBrk="0" hangingPunct="0"/>
            <a:endParaRPr lang="en-US"/>
          </a:p>
        </p:txBody>
      </p:sp>
      <p:sp>
        <p:nvSpPr>
          <p:cNvPr id="18442" name="Rectangle 13"/>
          <p:cNvSpPr>
            <a:spLocks noChangeArrowheads="1"/>
          </p:cNvSpPr>
          <p:nvPr/>
        </p:nvSpPr>
        <p:spPr bwMode="auto">
          <a:xfrm>
            <a:off x="3940175" y="3108325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b="1" i="1"/>
          </a:p>
          <a:p>
            <a:pPr eaLnBrk="0" hangingPunct="0"/>
            <a:endParaRPr lang="en-US"/>
          </a:p>
        </p:txBody>
      </p:sp>
      <p:sp>
        <p:nvSpPr>
          <p:cNvPr id="18443" name="Rectangle 14"/>
          <p:cNvSpPr>
            <a:spLocks noChangeArrowheads="1"/>
          </p:cNvSpPr>
          <p:nvPr/>
        </p:nvSpPr>
        <p:spPr bwMode="auto">
          <a:xfrm>
            <a:off x="3886200" y="3124200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b="1" i="1"/>
          </a:p>
          <a:p>
            <a:pPr eaLnBrk="0" hangingPunct="0"/>
            <a:endParaRPr lang="en-US"/>
          </a:p>
        </p:txBody>
      </p:sp>
      <p:pic>
        <p:nvPicPr>
          <p:cNvPr id="18446" name="Picture 21" descr="Tri-partition from Robert Adam's Classical Architecture"/>
          <p:cNvPicPr>
            <a:picLocks noChangeAspect="1" noChangeArrowheads="1"/>
          </p:cNvPicPr>
          <p:nvPr/>
        </p:nvPicPr>
        <p:blipFill>
          <a:blip r:embed="rId11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90600"/>
            <a:ext cx="3382963" cy="491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7" name="Rectangle 22"/>
          <p:cNvSpPr>
            <a:spLocks noChangeArrowheads="1"/>
          </p:cNvSpPr>
          <p:nvPr/>
        </p:nvSpPr>
        <p:spPr bwMode="auto">
          <a:xfrm>
            <a:off x="4648200" y="3962400"/>
            <a:ext cx="768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/>
              <a:t>Doric</a:t>
            </a:r>
          </a:p>
        </p:txBody>
      </p:sp>
    </p:spTree>
    <p:extLst>
      <p:ext uri="{BB962C8B-B14F-4D97-AF65-F5344CB8AC3E}">
        <p14:creationId xmlns:p14="http://schemas.microsoft.com/office/powerpoint/2010/main" val="3861689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248400"/>
            <a:ext cx="9144000" cy="304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1200" b="1" dirty="0" smtClean="0">
                <a:latin typeface="Garamond" charset="0"/>
              </a:rPr>
              <a:t>Figure 5-14  </a:t>
            </a:r>
            <a:r>
              <a:rPr lang="en-US" sz="1200" dirty="0" smtClean="0">
                <a:latin typeface="Garamond" charset="0"/>
              </a:rPr>
              <a:t>Temple of Hera I (</a:t>
            </a:r>
            <a:r>
              <a:rPr lang="ja-JP" altLang="en-US" sz="1200" dirty="0" smtClean="0">
                <a:latin typeface="Garamond" charset="0"/>
              </a:rPr>
              <a:t>“</a:t>
            </a:r>
            <a:r>
              <a:rPr lang="en-US" altLang="ja-JP" sz="1200" dirty="0" smtClean="0">
                <a:latin typeface="Garamond" charset="0"/>
              </a:rPr>
              <a:t>Basilica</a:t>
            </a:r>
            <a:r>
              <a:rPr lang="ja-JP" altLang="en-US" sz="1200" dirty="0" smtClean="0">
                <a:latin typeface="Garamond" charset="0"/>
              </a:rPr>
              <a:t>”</a:t>
            </a:r>
            <a:r>
              <a:rPr lang="en-US" altLang="ja-JP" sz="1200" dirty="0" smtClean="0">
                <a:latin typeface="Garamond" charset="0"/>
              </a:rPr>
              <a:t>), Paestum, Italy, ca. 550 BCE.   </a:t>
            </a:r>
            <a:endParaRPr lang="en-US" sz="1200" dirty="0" smtClean="0">
              <a:latin typeface="Garamond" charset="0"/>
            </a:endParaRPr>
          </a:p>
        </p:txBody>
      </p:sp>
      <p:sp>
        <p:nvSpPr>
          <p:cNvPr id="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EA12613-D288-8240-AE64-532513EBD27D}" type="slidenum">
              <a:rPr lang="en-US" sz="1400" b="0">
                <a:latin typeface="Garamond" charset="0"/>
              </a:rPr>
              <a:pPr/>
              <a:t>84</a:t>
            </a:fld>
            <a:endParaRPr lang="en-US" sz="1400" b="0">
              <a:latin typeface="Garamond" charset="0"/>
            </a:endParaRPr>
          </a:p>
        </p:txBody>
      </p:sp>
      <p:pic>
        <p:nvPicPr>
          <p:cNvPr id="69635" name="Picture 6" descr="05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900"/>
            <a:ext cx="9144000" cy="600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33624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324600"/>
            <a:ext cx="7772400" cy="304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1200" b="1" dirty="0" smtClean="0">
                <a:latin typeface="Garamond" charset="0"/>
              </a:rPr>
              <a:t>Figure 5-15</a:t>
            </a:r>
            <a:r>
              <a:rPr lang="en-US" sz="1200" dirty="0" smtClean="0">
                <a:latin typeface="Garamond" charset="0"/>
              </a:rPr>
              <a:t>  Plan of the Temple of Hera I, Paestum, Italy, ca. 550 BCE.</a:t>
            </a:r>
          </a:p>
        </p:txBody>
      </p:sp>
      <p:sp>
        <p:nvSpPr>
          <p:cNvPr id="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156357C0-CCCE-1349-A48D-A37955E0B03B}" type="slidenum">
              <a:rPr lang="en-US" sz="1400" b="0">
                <a:latin typeface="Garamond" charset="0"/>
              </a:rPr>
              <a:pPr/>
              <a:t>85</a:t>
            </a:fld>
            <a:endParaRPr lang="en-US" sz="1400" b="0">
              <a:latin typeface="Garamond" charset="0"/>
            </a:endParaRPr>
          </a:p>
        </p:txBody>
      </p:sp>
      <p:pic>
        <p:nvPicPr>
          <p:cNvPr id="71683" name="Picture 4" descr="5-14.jpg                                                       00063A48Tamsters                       B8A41AE2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5263"/>
            <a:ext cx="8686800" cy="614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41105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Greek, Archaic, Temple of Hera I, Paest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3" r="-285" b="10364"/>
          <a:stretch>
            <a:fillRect/>
          </a:stretch>
        </p:blipFill>
        <p:spPr bwMode="auto">
          <a:xfrm>
            <a:off x="0" y="0"/>
            <a:ext cx="6858000" cy="280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4" descr="Greek, Archaic, Temple of Hera I, d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38"/>
          <a:stretch>
            <a:fillRect/>
          </a:stretch>
        </p:blipFill>
        <p:spPr bwMode="auto">
          <a:xfrm>
            <a:off x="5791200" y="2514600"/>
            <a:ext cx="3094038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Rectangle 6"/>
          <p:cNvSpPr>
            <a:spLocks noChangeArrowheads="1"/>
          </p:cNvSpPr>
          <p:nvPr/>
        </p:nvSpPr>
        <p:spPr bwMode="auto">
          <a:xfrm>
            <a:off x="6981825" y="623888"/>
            <a:ext cx="21621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2200"/>
              <a:t>Temple of </a:t>
            </a:r>
          </a:p>
          <a:p>
            <a:r>
              <a:rPr lang="en-US" sz="2200"/>
              <a:t>Hera I</a:t>
            </a:r>
          </a:p>
        </p:txBody>
      </p:sp>
      <p:sp>
        <p:nvSpPr>
          <p:cNvPr id="19461" name="Rectangle 7"/>
          <p:cNvSpPr>
            <a:spLocks noChangeArrowheads="1"/>
          </p:cNvSpPr>
          <p:nvPr/>
        </p:nvSpPr>
        <p:spPr bwMode="auto">
          <a:xfrm>
            <a:off x="609600" y="6096000"/>
            <a:ext cx="3605213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2200"/>
              <a:t>Plan of theTemple of Hera I</a:t>
            </a:r>
          </a:p>
        </p:txBody>
      </p:sp>
      <p:sp>
        <p:nvSpPr>
          <p:cNvPr id="19462" name="Rectangle 8"/>
          <p:cNvSpPr>
            <a:spLocks noChangeArrowheads="1"/>
          </p:cNvSpPr>
          <p:nvPr/>
        </p:nvSpPr>
        <p:spPr bwMode="auto">
          <a:xfrm>
            <a:off x="7924800" y="6172200"/>
            <a:ext cx="10033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800">
                <a:solidFill>
                  <a:srgbClr val="FFCC00"/>
                </a:solidFill>
              </a:rPr>
              <a:t>Gardner</a:t>
            </a:r>
            <a:r>
              <a:rPr lang="ja-JP" altLang="en-US" sz="800">
                <a:solidFill>
                  <a:srgbClr val="FFCC00"/>
                </a:solidFill>
              </a:rPr>
              <a:t>’</a:t>
            </a:r>
            <a:r>
              <a:rPr lang="en-US" sz="800">
                <a:solidFill>
                  <a:srgbClr val="FFCC00"/>
                </a:solidFill>
              </a:rPr>
              <a:t>s 11th ed</a:t>
            </a:r>
          </a:p>
          <a:p>
            <a:pPr>
              <a:spcBef>
                <a:spcPct val="50000"/>
              </a:spcBef>
            </a:pPr>
            <a:r>
              <a:rPr lang="en-US" sz="800">
                <a:solidFill>
                  <a:srgbClr val="FFCC00"/>
                </a:solidFill>
              </a:rPr>
              <a:t>Stokstad, p. 162</a:t>
            </a:r>
          </a:p>
          <a:p>
            <a:endParaRPr lang="en-US" sz="800">
              <a:solidFill>
                <a:srgbClr val="FFCC00"/>
              </a:solidFill>
            </a:endParaRPr>
          </a:p>
        </p:txBody>
      </p:sp>
      <p:pic>
        <p:nvPicPr>
          <p:cNvPr id="19463" name="Picture 9" descr="Greek, Archaic, Temple of Hera I, Paestum, pl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05"/>
          <a:stretch>
            <a:fillRect/>
          </a:stretch>
        </p:blipFill>
        <p:spPr bwMode="auto">
          <a:xfrm>
            <a:off x="762000" y="3429000"/>
            <a:ext cx="3733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8" name="Rectangle 10"/>
          <p:cNvSpPr>
            <a:spLocks noChangeArrowheads="1"/>
          </p:cNvSpPr>
          <p:nvPr/>
        </p:nvSpPr>
        <p:spPr bwMode="auto">
          <a:xfrm>
            <a:off x="990600" y="3581400"/>
            <a:ext cx="3200400" cy="304800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9" name="Rectangle 11"/>
          <p:cNvSpPr>
            <a:spLocks noChangeArrowheads="1"/>
          </p:cNvSpPr>
          <p:nvPr/>
        </p:nvSpPr>
        <p:spPr bwMode="auto">
          <a:xfrm>
            <a:off x="1066800" y="2971800"/>
            <a:ext cx="3321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b="1">
                <a:solidFill>
                  <a:srgbClr val="CC0000"/>
                </a:solidFill>
              </a:rPr>
              <a:t>Peripteral (single) colonnade</a:t>
            </a:r>
          </a:p>
          <a:p>
            <a:pPr algn="ctr" eaLnBrk="0" hangingPunct="0"/>
            <a:endParaRPr lang="en-US"/>
          </a:p>
        </p:txBody>
      </p:sp>
      <p:sp>
        <p:nvSpPr>
          <p:cNvPr id="22540" name="Oval 12"/>
          <p:cNvSpPr>
            <a:spLocks noChangeArrowheads="1"/>
          </p:cNvSpPr>
          <p:nvPr/>
        </p:nvSpPr>
        <p:spPr bwMode="auto">
          <a:xfrm>
            <a:off x="5867400" y="3200400"/>
            <a:ext cx="1371600" cy="2590800"/>
          </a:xfrm>
          <a:prstGeom prst="ellipse">
            <a:avLst/>
          </a:prstGeom>
          <a:noFill/>
          <a:ln w="508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1" name="Oval 13"/>
          <p:cNvSpPr>
            <a:spLocks noChangeArrowheads="1"/>
          </p:cNvSpPr>
          <p:nvPr/>
        </p:nvSpPr>
        <p:spPr bwMode="auto">
          <a:xfrm>
            <a:off x="3581400" y="4114800"/>
            <a:ext cx="381000" cy="609600"/>
          </a:xfrm>
          <a:prstGeom prst="ellipse">
            <a:avLst/>
          </a:prstGeom>
          <a:noFill/>
          <a:ln w="4445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2" name="Rectangle 14"/>
          <p:cNvSpPr>
            <a:spLocks noChangeArrowheads="1"/>
          </p:cNvSpPr>
          <p:nvPr/>
        </p:nvSpPr>
        <p:spPr bwMode="auto">
          <a:xfrm>
            <a:off x="4267200" y="4267200"/>
            <a:ext cx="755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CC0000"/>
                </a:solidFill>
              </a:rPr>
              <a:t>Antis</a:t>
            </a:r>
          </a:p>
        </p:txBody>
      </p:sp>
      <p:sp>
        <p:nvSpPr>
          <p:cNvPr id="22547" name="Freeform 19"/>
          <p:cNvSpPr>
            <a:spLocks/>
          </p:cNvSpPr>
          <p:nvPr/>
        </p:nvSpPr>
        <p:spPr bwMode="auto">
          <a:xfrm>
            <a:off x="8153400" y="3657600"/>
            <a:ext cx="88900" cy="1981200"/>
          </a:xfrm>
          <a:custGeom>
            <a:avLst/>
            <a:gdLst>
              <a:gd name="T0" fmla="*/ 88900 w 56"/>
              <a:gd name="T1" fmla="*/ 0 h 1248"/>
              <a:gd name="T2" fmla="*/ 12700 w 56"/>
              <a:gd name="T3" fmla="*/ 990600 h 1248"/>
              <a:gd name="T4" fmla="*/ 12700 w 56"/>
              <a:gd name="T5" fmla="*/ 1981200 h 124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6" h="1248">
                <a:moveTo>
                  <a:pt x="56" y="0"/>
                </a:moveTo>
                <a:cubicBezTo>
                  <a:pt x="36" y="208"/>
                  <a:pt x="16" y="416"/>
                  <a:pt x="8" y="624"/>
                </a:cubicBezTo>
                <a:cubicBezTo>
                  <a:pt x="0" y="832"/>
                  <a:pt x="8" y="1144"/>
                  <a:pt x="8" y="1248"/>
                </a:cubicBezTo>
              </a:path>
            </a:pathLst>
          </a:custGeom>
          <a:noFill/>
          <a:ln w="38100" cmpd="sng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8" name="Freeform 20"/>
          <p:cNvSpPr>
            <a:spLocks/>
          </p:cNvSpPr>
          <p:nvPr/>
        </p:nvSpPr>
        <p:spPr bwMode="auto">
          <a:xfrm>
            <a:off x="8534400" y="3657600"/>
            <a:ext cx="88900" cy="1981200"/>
          </a:xfrm>
          <a:custGeom>
            <a:avLst/>
            <a:gdLst>
              <a:gd name="T0" fmla="*/ 0 w 56"/>
              <a:gd name="T1" fmla="*/ 0 h 1248"/>
              <a:gd name="T2" fmla="*/ 76200 w 56"/>
              <a:gd name="T3" fmla="*/ 1066800 h 1248"/>
              <a:gd name="T4" fmla="*/ 76200 w 56"/>
              <a:gd name="T5" fmla="*/ 1981200 h 124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6" h="1248">
                <a:moveTo>
                  <a:pt x="0" y="0"/>
                </a:moveTo>
                <a:cubicBezTo>
                  <a:pt x="20" y="232"/>
                  <a:pt x="40" y="464"/>
                  <a:pt x="48" y="672"/>
                </a:cubicBezTo>
                <a:cubicBezTo>
                  <a:pt x="56" y="880"/>
                  <a:pt x="48" y="1152"/>
                  <a:pt x="48" y="1248"/>
                </a:cubicBezTo>
              </a:path>
            </a:pathLst>
          </a:custGeom>
          <a:noFill/>
          <a:ln w="38100" cmpd="sng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144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8" grpId="0" animBg="1"/>
      <p:bldP spid="22539" grpId="0"/>
      <p:bldP spid="22540" grpId="0" animBg="1"/>
      <p:bldP spid="22541" grpId="0" animBg="1"/>
      <p:bldP spid="22542" grpId="0"/>
      <p:bldP spid="22547" grpId="0" animBg="1"/>
      <p:bldP spid="22548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E5360E6-4D0A-D944-8051-C72868ED098D}" type="slidenum">
              <a:rPr lang="en-US" sz="1400" b="0">
                <a:latin typeface="Garamond" charset="0"/>
              </a:rPr>
              <a:pPr/>
              <a:t>87</a:t>
            </a:fld>
            <a:endParaRPr lang="en-US" sz="1400" b="0">
              <a:latin typeface="Garamond" charset="0"/>
            </a:endParaRPr>
          </a:p>
        </p:txBody>
      </p:sp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86400"/>
            <a:ext cx="7772400" cy="523875"/>
          </a:xfrm>
        </p:spPr>
        <p:txBody>
          <a:bodyPr>
            <a:normAutofit/>
          </a:bodyPr>
          <a:lstStyle/>
          <a:p>
            <a:pPr eaLnBrk="1" hangingPunct="1"/>
            <a:r>
              <a:rPr lang="en-US" sz="1200" b="1" dirty="0">
                <a:latin typeface="Garamond" charset="0"/>
                <a:ea typeface="ＭＳ Ｐゴシック" charset="0"/>
                <a:cs typeface="ＭＳ Ｐゴシック" charset="0"/>
              </a:rPr>
              <a:t>Figure 5-16</a:t>
            </a:r>
            <a:r>
              <a:rPr lang="en-US" sz="1200" dirty="0">
                <a:latin typeface="Garamond" charset="0"/>
                <a:ea typeface="ＭＳ Ｐゴシック" charset="0"/>
                <a:cs typeface="ＭＳ Ｐゴシック" charset="0"/>
              </a:rPr>
              <a:t>  West pediment from the Temple of Artemis, Corfu, Greece, ca. 600–580 BCE. Limestone, greatest height 9</a:t>
            </a:r>
            <a:r>
              <a:rPr lang="ja-JP" altLang="en-US" sz="1200" dirty="0">
                <a:latin typeface="Garamond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1200" dirty="0">
                <a:latin typeface="Garamond" charset="0"/>
                <a:ea typeface="ＭＳ Ｐゴシック" charset="0"/>
                <a:cs typeface="ＭＳ Ｐゴシック" charset="0"/>
              </a:rPr>
              <a:t> 4</a:t>
            </a:r>
            <a:r>
              <a:rPr lang="ja-JP" altLang="en-US" sz="1200" dirty="0">
                <a:latin typeface="Garamond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1200" dirty="0">
                <a:latin typeface="Garamond" charset="0"/>
                <a:ea typeface="ＭＳ Ｐゴシック" charset="0"/>
                <a:cs typeface="ＭＳ Ｐゴシック" charset="0"/>
              </a:rPr>
              <a:t>. Archaeological Museum, Corfu. </a:t>
            </a:r>
            <a:endParaRPr lang="en-US" sz="1200" dirty="0">
              <a:latin typeface="Garamond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3731" name="Picture 6" descr="05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0963"/>
            <a:ext cx="9144000" cy="322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260471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0"/>
            <a:ext cx="5562600" cy="762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200">
                <a:latin typeface="Arial" charset="0"/>
              </a:rPr>
              <a:t>West Pediment, Temple of  Artemis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200">
                <a:latin typeface="Arial" charset="0"/>
              </a:rPr>
              <a:t>  </a:t>
            </a:r>
          </a:p>
        </p:txBody>
      </p:sp>
      <p:pic>
        <p:nvPicPr>
          <p:cNvPr id="20483" name="Picture 3" descr="ART1682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64" b="34737"/>
          <a:stretch>
            <a:fillRect/>
          </a:stretch>
        </p:blipFill>
        <p:spPr>
          <a:xfrm>
            <a:off x="0" y="5216525"/>
            <a:ext cx="6781800" cy="1641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4" name="Picture 6" descr="07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34200" y="3352800"/>
            <a:ext cx="2017713" cy="2590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5" name="Picture 8" descr="071"/>
          <p:cNvPicPr>
            <a:picLocks noGrp="1" noChangeAspect="1" noChangeArrowheads="1"/>
          </p:cNvPicPr>
          <p:nvPr>
            <p:ph type="title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9200" y="609600"/>
            <a:ext cx="3657600" cy="2470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7" name="Line 10"/>
          <p:cNvSpPr>
            <a:spLocks noChangeShapeType="1"/>
          </p:cNvSpPr>
          <p:nvPr/>
        </p:nvSpPr>
        <p:spPr bwMode="auto">
          <a:xfrm flipH="1">
            <a:off x="990600" y="5562600"/>
            <a:ext cx="685800" cy="609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0489" name="Picture 15" descr="Corfua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488" y="3429000"/>
            <a:ext cx="1165225" cy="229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17" descr="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8" t="21504" r="24223" b="18968"/>
          <a:stretch>
            <a:fillRect/>
          </a:stretch>
        </p:blipFill>
        <p:spPr bwMode="auto">
          <a:xfrm>
            <a:off x="1524000" y="4114800"/>
            <a:ext cx="9794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19" descr="MedusaCorfu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178593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21" descr="Corfu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4800"/>
            <a:ext cx="1430338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3" name="Line 22"/>
          <p:cNvSpPr>
            <a:spLocks noChangeShapeType="1"/>
          </p:cNvSpPr>
          <p:nvPr/>
        </p:nvSpPr>
        <p:spPr bwMode="auto">
          <a:xfrm flipH="1">
            <a:off x="381000" y="5562600"/>
            <a:ext cx="152400" cy="838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0494" name="Picture 26" descr="Corfua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322638"/>
            <a:ext cx="2895600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5" name="Line 27"/>
          <p:cNvSpPr>
            <a:spLocks noChangeShapeType="1"/>
          </p:cNvSpPr>
          <p:nvPr/>
        </p:nvSpPr>
        <p:spPr bwMode="auto">
          <a:xfrm flipH="1">
            <a:off x="4038600" y="5105400"/>
            <a:ext cx="1828800" cy="7620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6" name="Line 28"/>
          <p:cNvSpPr>
            <a:spLocks noChangeShapeType="1"/>
          </p:cNvSpPr>
          <p:nvPr/>
        </p:nvSpPr>
        <p:spPr bwMode="auto">
          <a:xfrm flipH="1">
            <a:off x="5638800" y="5562600"/>
            <a:ext cx="1447800" cy="609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0497" name="Picture 29" descr="SLIDE 5-11 RECONSTRUCTION OF THE WEST PEDIMENT OF THE TEMPLE OF ARTEMIS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0"/>
          <a:stretch>
            <a:fillRect/>
          </a:stretch>
        </p:blipFill>
        <p:spPr bwMode="auto">
          <a:xfrm>
            <a:off x="1905000" y="457200"/>
            <a:ext cx="280828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8" name="Rectangle 30"/>
          <p:cNvSpPr>
            <a:spLocks noChangeArrowheads="1"/>
          </p:cNvSpPr>
          <p:nvPr/>
        </p:nvSpPr>
        <p:spPr bwMode="auto">
          <a:xfrm>
            <a:off x="0" y="2895600"/>
            <a:ext cx="1603375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en-US" sz="1000" b="1"/>
              <a:t>Possible painted colors</a:t>
            </a:r>
          </a:p>
        </p:txBody>
      </p:sp>
    </p:spTree>
    <p:extLst>
      <p:ext uri="{BB962C8B-B14F-4D97-AF65-F5344CB8AC3E}">
        <p14:creationId xmlns:p14="http://schemas.microsoft.com/office/powerpoint/2010/main" val="1254207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rtemis-corfu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76" y="821205"/>
            <a:ext cx="7630978" cy="529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0889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reek, Archaic, Lady of Auxer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"/>
          <a:stretch>
            <a:fillRect/>
          </a:stretch>
        </p:blipFill>
        <p:spPr bwMode="auto">
          <a:xfrm>
            <a:off x="3186113" y="228600"/>
            <a:ext cx="3328987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4038600" y="5791200"/>
            <a:ext cx="1143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1400">
              <a:solidFill>
                <a:srgbClr val="FF9900"/>
              </a:solidFill>
            </a:endParaRPr>
          </a:p>
        </p:txBody>
      </p:sp>
      <p:pic>
        <p:nvPicPr>
          <p:cNvPr id="10244" name="Picture 4" descr="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8"/>
          <a:stretch>
            <a:fillRect/>
          </a:stretch>
        </p:blipFill>
        <p:spPr bwMode="auto">
          <a:xfrm>
            <a:off x="990600" y="304800"/>
            <a:ext cx="1743075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 descr="Greek%20Slide%20%23123%20Lady%20of%20Auxerre_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6" t="9071" r="47775" b="34203"/>
          <a:stretch>
            <a:fillRect/>
          </a:stretch>
        </p:blipFill>
        <p:spPr bwMode="auto">
          <a:xfrm rot="189598">
            <a:off x="6858000" y="1066800"/>
            <a:ext cx="1976438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6629400" y="6372225"/>
            <a:ext cx="1739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00" b="1">
                <a:solidFill>
                  <a:srgbClr val="FFCC00"/>
                </a:solidFill>
              </a:rPr>
              <a:t>Gardner</a:t>
            </a:r>
            <a:r>
              <a:rPr lang="ja-JP" altLang="en-US" sz="800" b="1">
                <a:solidFill>
                  <a:srgbClr val="FFCC00"/>
                </a:solidFill>
              </a:rPr>
              <a:t>’</a:t>
            </a:r>
            <a:r>
              <a:rPr lang="en-US" sz="800" b="1">
                <a:solidFill>
                  <a:srgbClr val="FFCC00"/>
                </a:solidFill>
              </a:rPr>
              <a:t>s Art Through the Ages</a:t>
            </a:r>
          </a:p>
          <a:p>
            <a:r>
              <a:rPr lang="en-US" sz="800" b="1">
                <a:solidFill>
                  <a:srgbClr val="FFCC00"/>
                </a:solidFill>
              </a:rPr>
              <a:t>www.marquette.edu</a:t>
            </a:r>
          </a:p>
        </p:txBody>
      </p:sp>
    </p:spTree>
    <p:extLst>
      <p:ext uri="{BB962C8B-B14F-4D97-AF65-F5344CB8AC3E}">
        <p14:creationId xmlns:p14="http://schemas.microsoft.com/office/powerpoint/2010/main" val="494380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305550"/>
            <a:ext cx="7772400" cy="304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1200" b="1" dirty="0" smtClean="0">
                <a:latin typeface="Garamond" charset="0"/>
              </a:rPr>
              <a:t>Figure 5-24</a:t>
            </a:r>
            <a:r>
              <a:rPr lang="en-US" sz="1200" dirty="0" smtClean="0">
                <a:latin typeface="Garamond" charset="0"/>
              </a:rPr>
              <a:t> Temple of </a:t>
            </a:r>
            <a:r>
              <a:rPr lang="en-US" sz="1200" dirty="0" err="1" smtClean="0">
                <a:latin typeface="Garamond" charset="0"/>
              </a:rPr>
              <a:t>Aphaia</a:t>
            </a:r>
            <a:r>
              <a:rPr lang="en-US" sz="1200" dirty="0" smtClean="0">
                <a:latin typeface="Garamond" charset="0"/>
              </a:rPr>
              <a:t>, Aegina, Greece, ca. 500–490 BCE. </a:t>
            </a:r>
          </a:p>
        </p:txBody>
      </p:sp>
      <p:sp>
        <p:nvSpPr>
          <p:cNvPr id="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6D64C864-F8A8-DC42-9796-ABBB49789399}" type="slidenum">
              <a:rPr lang="en-US" sz="1400" b="0">
                <a:latin typeface="Garamond" charset="0"/>
              </a:rPr>
              <a:pPr/>
              <a:t>90</a:t>
            </a:fld>
            <a:endParaRPr lang="en-US" sz="1400" b="0">
              <a:latin typeface="Garamond" charset="0"/>
            </a:endParaRPr>
          </a:p>
        </p:txBody>
      </p:sp>
      <p:pic>
        <p:nvPicPr>
          <p:cNvPr id="98307" name="Picture 4" descr="5-24.jpg                                                       00063A48Tamsters                       B8A41AE2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129728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itle 1"/>
          <p:cNvSpPr>
            <a:spLocks noGrp="1"/>
          </p:cNvSpPr>
          <p:nvPr>
            <p:ph type="title"/>
          </p:nvPr>
        </p:nvSpPr>
        <p:spPr>
          <a:xfrm>
            <a:off x="0" y="5562600"/>
            <a:ext cx="9144000" cy="3079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1200" b="1" dirty="0" smtClean="0">
                <a:latin typeface="Garamond" charset="0"/>
              </a:rPr>
              <a:t>5-25</a:t>
            </a:r>
            <a:r>
              <a:rPr lang="en-US" sz="1200" dirty="0" smtClean="0">
                <a:latin typeface="Garamond" charset="0"/>
              </a:rPr>
              <a:t> Model of the Temple of </a:t>
            </a:r>
            <a:r>
              <a:rPr lang="en-US" sz="1200" dirty="0" err="1" smtClean="0">
                <a:latin typeface="Garamond" charset="0"/>
              </a:rPr>
              <a:t>Aphaia</a:t>
            </a:r>
            <a:r>
              <a:rPr lang="en-US" sz="1200" dirty="0" smtClean="0">
                <a:latin typeface="Garamond" charset="0"/>
              </a:rPr>
              <a:t>, Aegina, Greece, ca. 500-490 BCE, showing internal elevation. </a:t>
            </a:r>
            <a:r>
              <a:rPr lang="en-US" sz="1200" dirty="0" err="1" smtClean="0">
                <a:latin typeface="Garamond" charset="0"/>
              </a:rPr>
              <a:t>Glyptothek</a:t>
            </a:r>
            <a:r>
              <a:rPr lang="en-US" sz="1200" dirty="0" smtClean="0">
                <a:latin typeface="Garamond" charset="0"/>
              </a:rPr>
              <a:t>, Munich.</a:t>
            </a:r>
            <a:endParaRPr lang="en-US" sz="1200" b="1" dirty="0" smtClean="0">
              <a:latin typeface="Garamond" charset="0"/>
            </a:endParaRPr>
          </a:p>
        </p:txBody>
      </p:sp>
      <p:pic>
        <p:nvPicPr>
          <p:cNvPr id="100354" name="Content Placeholder 4" descr="05-2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68" r="-11168"/>
          <a:stretch>
            <a:fillRect/>
          </a:stretch>
        </p:blipFill>
        <p:spPr>
          <a:xfrm>
            <a:off x="457200" y="990600"/>
            <a:ext cx="8229600" cy="4525963"/>
          </a:xfrm>
          <a:noFill/>
        </p:spPr>
      </p:pic>
      <p:sp>
        <p:nvSpPr>
          <p:cNvPr id="10035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67E20853-D6BF-FB4B-86BE-F60B09DEC472}" type="slidenum">
              <a:rPr lang="en-US" sz="1400" b="0">
                <a:latin typeface="Garamond" charset="0"/>
              </a:rPr>
              <a:pPr/>
              <a:t>91</a:t>
            </a:fld>
            <a:endParaRPr lang="en-US" sz="1400" b="0"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37907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35675"/>
            <a:ext cx="7772400" cy="5238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1200" b="1" dirty="0" smtClean="0">
                <a:latin typeface="Garamond" charset="0"/>
              </a:rPr>
              <a:t>Figure5-26 </a:t>
            </a:r>
            <a:r>
              <a:rPr lang="en-US" sz="1200" dirty="0" smtClean="0">
                <a:latin typeface="Garamond" charset="0"/>
              </a:rPr>
              <a:t>GUILLAUME-ABEL BLOUET</a:t>
            </a:r>
            <a:r>
              <a:rPr lang="ja-JP" altLang="en-US" sz="1200" dirty="0" smtClean="0">
                <a:latin typeface="Garamond" charset="0"/>
              </a:rPr>
              <a:t>’</a:t>
            </a:r>
            <a:r>
              <a:rPr lang="en-US" altLang="ja-JP" sz="1200" dirty="0" smtClean="0">
                <a:latin typeface="Garamond" charset="0"/>
              </a:rPr>
              <a:t>S 1828 restored view of the </a:t>
            </a:r>
            <a:r>
              <a:rPr lang="en-US" altLang="ja-JP" sz="1200" dirty="0" err="1" smtClean="0">
                <a:latin typeface="Garamond" charset="0"/>
              </a:rPr>
              <a:t>façad</a:t>
            </a:r>
            <a:r>
              <a:rPr lang="en-US" altLang="ja-JP" sz="1200" dirty="0" smtClean="0">
                <a:latin typeface="Garamond" charset="0"/>
              </a:rPr>
              <a:t> of the Temple of </a:t>
            </a:r>
            <a:r>
              <a:rPr lang="en-US" altLang="ja-JP" sz="1200" dirty="0" err="1" smtClean="0">
                <a:latin typeface="Garamond" charset="0"/>
              </a:rPr>
              <a:t>Aphaia</a:t>
            </a:r>
            <a:r>
              <a:rPr lang="en-US" altLang="ja-JP" sz="1200" dirty="0" smtClean="0">
                <a:latin typeface="Garamond" charset="0"/>
              </a:rPr>
              <a:t>, Aegina, Greece, ca. 500–490 BCE.</a:t>
            </a:r>
            <a:endParaRPr lang="en-US" sz="1200" dirty="0" smtClean="0">
              <a:latin typeface="Garamond" charset="0"/>
            </a:endParaRPr>
          </a:p>
        </p:txBody>
      </p:sp>
      <p:sp>
        <p:nvSpPr>
          <p:cNvPr id="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B01DA12-ED42-084C-8793-FA28A448C165}" type="slidenum">
              <a:rPr lang="en-US" sz="1400" b="0">
                <a:latin typeface="Garamond" charset="0"/>
              </a:rPr>
              <a:pPr/>
              <a:t>92</a:t>
            </a:fld>
            <a:endParaRPr lang="en-US" sz="1400" b="0">
              <a:latin typeface="Garamond" charset="0"/>
            </a:endParaRPr>
          </a:p>
        </p:txBody>
      </p:sp>
      <p:pic>
        <p:nvPicPr>
          <p:cNvPr id="101379" name="Picture 6" descr="0527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7318375" cy="569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9907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Greek, Archaic, Temple of Aphaia, Aegi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5524500" cy="602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4"/>
          <p:cNvSpPr>
            <a:spLocks noChangeArrowheads="1"/>
          </p:cNvSpPr>
          <p:nvPr/>
        </p:nvSpPr>
        <p:spPr bwMode="auto">
          <a:xfrm>
            <a:off x="2057400" y="6430963"/>
            <a:ext cx="327660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2200"/>
              <a:t>Temple of Aphaia &amp; Plan</a:t>
            </a:r>
          </a:p>
        </p:txBody>
      </p:sp>
      <p:sp>
        <p:nvSpPr>
          <p:cNvPr id="29700" name="Rectangle 7"/>
          <p:cNvSpPr>
            <a:spLocks noChangeArrowheads="1"/>
          </p:cNvSpPr>
          <p:nvPr/>
        </p:nvSpPr>
        <p:spPr bwMode="auto">
          <a:xfrm>
            <a:off x="7924800" y="6643688"/>
            <a:ext cx="10033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800">
                <a:solidFill>
                  <a:srgbClr val="FFCC00"/>
                </a:solidFill>
              </a:rPr>
              <a:t>Gardner</a:t>
            </a:r>
            <a:r>
              <a:rPr lang="ja-JP" altLang="en-US" sz="800">
                <a:solidFill>
                  <a:srgbClr val="FFCC00"/>
                </a:solidFill>
              </a:rPr>
              <a:t>’</a:t>
            </a:r>
            <a:r>
              <a:rPr lang="en-US" sz="800">
                <a:solidFill>
                  <a:srgbClr val="FFCC00"/>
                </a:solidFill>
              </a:rPr>
              <a:t>s 11th ed</a:t>
            </a:r>
          </a:p>
        </p:txBody>
      </p:sp>
    </p:spTree>
    <p:extLst>
      <p:ext uri="{BB962C8B-B14F-4D97-AF65-F5344CB8AC3E}">
        <p14:creationId xmlns:p14="http://schemas.microsoft.com/office/powerpoint/2010/main" val="1360065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86400"/>
            <a:ext cx="8686800" cy="5238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1200" b="1" dirty="0" smtClean="0">
                <a:latin typeface="Garamond" charset="0"/>
              </a:rPr>
              <a:t>Figure 5-27</a:t>
            </a:r>
            <a:r>
              <a:rPr lang="en-US" sz="1200" dirty="0" smtClean="0">
                <a:latin typeface="Garamond" charset="0"/>
              </a:rPr>
              <a:t>  Dying warrior, from the west pediment of the Temple of </a:t>
            </a:r>
            <a:r>
              <a:rPr lang="en-US" sz="1200" dirty="0" err="1" smtClean="0">
                <a:latin typeface="Garamond" charset="0"/>
              </a:rPr>
              <a:t>Aphaia</a:t>
            </a:r>
            <a:r>
              <a:rPr lang="en-US" sz="1200" dirty="0" smtClean="0">
                <a:latin typeface="Garamond" charset="0"/>
              </a:rPr>
              <a:t>, Aegina, Greece, ca. 500–490 BCE. Marble, 5</a:t>
            </a:r>
            <a:r>
              <a:rPr lang="ja-JP" altLang="en-US" sz="1200" dirty="0" smtClean="0">
                <a:latin typeface="Garamond" charset="0"/>
              </a:rPr>
              <a:t>’</a:t>
            </a:r>
            <a:r>
              <a:rPr lang="en-US" altLang="ja-JP" sz="1200" dirty="0" smtClean="0">
                <a:latin typeface="Garamond" charset="0"/>
              </a:rPr>
              <a:t> 2 1/2</a:t>
            </a:r>
            <a:r>
              <a:rPr lang="ja-JP" altLang="en-US" sz="1200" dirty="0" smtClean="0">
                <a:latin typeface="Garamond" charset="0"/>
              </a:rPr>
              <a:t>”</a:t>
            </a:r>
            <a:r>
              <a:rPr lang="en-US" altLang="ja-JP" sz="1200" dirty="0" smtClean="0">
                <a:latin typeface="Garamond" charset="0"/>
              </a:rPr>
              <a:t> long. </a:t>
            </a:r>
            <a:r>
              <a:rPr lang="en-US" altLang="ja-JP" sz="1200" dirty="0" err="1" smtClean="0">
                <a:latin typeface="Garamond" charset="0"/>
              </a:rPr>
              <a:t>Glyptothek</a:t>
            </a:r>
            <a:r>
              <a:rPr lang="en-US" altLang="ja-JP" sz="1200" dirty="0" smtClean="0">
                <a:latin typeface="Garamond" charset="0"/>
              </a:rPr>
              <a:t>, Munich.</a:t>
            </a:r>
            <a:endParaRPr lang="en-US" sz="1200" dirty="0" smtClean="0">
              <a:latin typeface="Garamond" charset="0"/>
            </a:endParaRPr>
          </a:p>
        </p:txBody>
      </p:sp>
      <p:sp>
        <p:nvSpPr>
          <p:cNvPr id="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9CAB90C0-7F21-EE4E-8B4A-466A4E89E1E3}" type="slidenum">
              <a:rPr lang="en-US" sz="1400" b="0">
                <a:latin typeface="Garamond" charset="0"/>
              </a:rPr>
              <a:pPr/>
              <a:t>94</a:t>
            </a:fld>
            <a:endParaRPr lang="en-US" sz="1400" b="0">
              <a:latin typeface="Garamond" charset="0"/>
            </a:endParaRPr>
          </a:p>
        </p:txBody>
      </p:sp>
      <p:pic>
        <p:nvPicPr>
          <p:cNvPr id="103427" name="Picture 4" descr="5-27.jpg                                                       00063A48Tamsters                       B8A41AE2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9144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14809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86400"/>
            <a:ext cx="9144000" cy="5238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1200" b="1" dirty="0" smtClean="0">
                <a:latin typeface="Garamond" charset="0"/>
              </a:rPr>
              <a:t>Figure5-28 </a:t>
            </a:r>
            <a:r>
              <a:rPr lang="en-US" sz="1200" dirty="0" smtClean="0">
                <a:latin typeface="Garamond" charset="0"/>
              </a:rPr>
              <a:t>Dying warrior, from the east pediment of the Temple of </a:t>
            </a:r>
            <a:r>
              <a:rPr lang="en-US" sz="1200" dirty="0" err="1" smtClean="0">
                <a:latin typeface="Garamond" charset="0"/>
              </a:rPr>
              <a:t>Aphaia</a:t>
            </a:r>
            <a:r>
              <a:rPr lang="en-US" sz="1200" dirty="0" smtClean="0">
                <a:latin typeface="Garamond" charset="0"/>
              </a:rPr>
              <a:t>, Aegina, Greece, ca. 480 BCE. Marble, 6</a:t>
            </a:r>
            <a:r>
              <a:rPr lang="ja-JP" altLang="en-US" sz="1200" dirty="0" smtClean="0">
                <a:latin typeface="Garamond" charset="0"/>
              </a:rPr>
              <a:t>’</a:t>
            </a:r>
            <a:r>
              <a:rPr lang="en-US" altLang="ja-JP" sz="1200" dirty="0" smtClean="0">
                <a:latin typeface="Garamond" charset="0"/>
              </a:rPr>
              <a:t> 1</a:t>
            </a:r>
            <a:r>
              <a:rPr lang="ja-JP" altLang="en-US" sz="1200" dirty="0" smtClean="0">
                <a:latin typeface="Garamond" charset="0"/>
              </a:rPr>
              <a:t>”</a:t>
            </a:r>
            <a:r>
              <a:rPr lang="en-US" altLang="ja-JP" sz="1200" dirty="0" smtClean="0">
                <a:latin typeface="Garamond" charset="0"/>
              </a:rPr>
              <a:t> long. </a:t>
            </a:r>
            <a:r>
              <a:rPr lang="en-US" altLang="ja-JP" sz="1200" dirty="0" err="1" smtClean="0">
                <a:latin typeface="Garamond" charset="0"/>
              </a:rPr>
              <a:t>Glyptothek</a:t>
            </a:r>
            <a:r>
              <a:rPr lang="en-US" altLang="ja-JP" sz="1200" dirty="0" smtClean="0">
                <a:latin typeface="Garamond" charset="0"/>
              </a:rPr>
              <a:t>, Munich. </a:t>
            </a:r>
            <a:endParaRPr lang="en-US" sz="1200" dirty="0" smtClean="0">
              <a:latin typeface="Garamond" charset="0"/>
            </a:endParaRPr>
          </a:p>
        </p:txBody>
      </p:sp>
      <p:sp>
        <p:nvSpPr>
          <p:cNvPr id="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618CB39-74F1-7C48-A991-93F427EBD389}" type="slidenum">
              <a:rPr lang="en-US" sz="1400" b="0">
                <a:latin typeface="Garamond" charset="0"/>
              </a:rPr>
              <a:pPr/>
              <a:t>95</a:t>
            </a:fld>
            <a:endParaRPr lang="en-US" sz="1400" b="0">
              <a:latin typeface="Garamond" charset="0"/>
            </a:endParaRPr>
          </a:p>
        </p:txBody>
      </p:sp>
      <p:pic>
        <p:nvPicPr>
          <p:cNvPr id="105475" name="Picture 4" descr="5-28.jpg                                                       00063A48Tamsters                       B8A41AE2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942155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CLASSICAL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40784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715000"/>
            <a:ext cx="7772400" cy="304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1200" b="1" dirty="0" smtClean="0">
                <a:latin typeface="Garamond" charset="0"/>
              </a:rPr>
              <a:t>Figure 5-29</a:t>
            </a:r>
            <a:r>
              <a:rPr lang="en-US" sz="1200" dirty="0" smtClean="0">
                <a:latin typeface="Garamond" charset="0"/>
              </a:rPr>
              <a:t>  Temple of Hera II, Paestum, Italy, ca. 460 BCE. </a:t>
            </a:r>
          </a:p>
        </p:txBody>
      </p:sp>
      <p:sp>
        <p:nvSpPr>
          <p:cNvPr id="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DEBC8A9D-1CDD-5245-8182-77B93B148578}" type="slidenum">
              <a:rPr lang="en-US" sz="1400" b="0">
                <a:latin typeface="Garamond" charset="0"/>
              </a:rPr>
              <a:pPr/>
              <a:t>97</a:t>
            </a:fld>
            <a:endParaRPr lang="en-US" sz="1400" b="0">
              <a:latin typeface="Garamond" charset="0"/>
            </a:endParaRPr>
          </a:p>
        </p:txBody>
      </p:sp>
      <p:pic>
        <p:nvPicPr>
          <p:cNvPr id="115715" name="Picture 4" descr="5-29.jpg                                                       00063A48Tamsters                       B8A41AE2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535916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reek, Classical, Temple of Hera II, Paest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8" b="8682"/>
          <a:stretch>
            <a:fillRect/>
          </a:stretch>
        </p:blipFill>
        <p:spPr bwMode="auto">
          <a:xfrm>
            <a:off x="0" y="381000"/>
            <a:ext cx="5334000" cy="317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6172200" y="6324600"/>
            <a:ext cx="2590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>
                <a:solidFill>
                  <a:srgbClr val="FF9900"/>
                </a:solidFill>
              </a:rPr>
              <a:t>Gardner</a:t>
            </a:r>
            <a:r>
              <a:rPr lang="ja-JP" altLang="en-US" sz="1400">
                <a:solidFill>
                  <a:srgbClr val="FF9900"/>
                </a:solidFill>
              </a:rPr>
              <a:t>’</a:t>
            </a:r>
            <a:r>
              <a:rPr lang="en-US" sz="1400">
                <a:solidFill>
                  <a:srgbClr val="FF9900"/>
                </a:solidFill>
              </a:rPr>
              <a:t>s 12</a:t>
            </a:r>
            <a:r>
              <a:rPr lang="en-US" sz="1400" baseline="30000">
                <a:solidFill>
                  <a:srgbClr val="FF9900"/>
                </a:solidFill>
              </a:rPr>
              <a:t>th</a:t>
            </a:r>
            <a:r>
              <a:rPr lang="en-US" sz="1400">
                <a:solidFill>
                  <a:srgbClr val="FF9900"/>
                </a:solidFill>
              </a:rPr>
              <a:t> ed., p. 127</a:t>
            </a:r>
          </a:p>
        </p:txBody>
      </p:sp>
      <p:pic>
        <p:nvPicPr>
          <p:cNvPr id="3076" name="Picture 4" descr="temple_of_hera_paest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81" b="16829"/>
          <a:stretch>
            <a:fillRect/>
          </a:stretch>
        </p:blipFill>
        <p:spPr bwMode="auto">
          <a:xfrm>
            <a:off x="0" y="3657600"/>
            <a:ext cx="5638800" cy="271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Paest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8" b="23201"/>
          <a:stretch>
            <a:fillRect/>
          </a:stretch>
        </p:blipFill>
        <p:spPr bwMode="auto">
          <a:xfrm>
            <a:off x="5705475" y="2590800"/>
            <a:ext cx="3438525" cy="216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Hera2enta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7"/>
          <a:stretch>
            <a:fillRect/>
          </a:stretch>
        </p:blipFill>
        <p:spPr bwMode="auto">
          <a:xfrm>
            <a:off x="5867400" y="4818063"/>
            <a:ext cx="2514600" cy="203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 descr="lvs-lw-int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914400"/>
            <a:ext cx="28956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1905000" y="6491288"/>
            <a:ext cx="2025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b="1"/>
              <a:t>Temple of Hera II</a:t>
            </a: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0" y="6615113"/>
            <a:ext cx="10033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solidFill>
                  <a:srgbClr val="FF9900"/>
                </a:solidFill>
              </a:rPr>
              <a:t>Gardner</a:t>
            </a:r>
            <a:r>
              <a:rPr lang="ja-JP" altLang="en-US" sz="800">
                <a:solidFill>
                  <a:srgbClr val="FF9900"/>
                </a:solidFill>
              </a:rPr>
              <a:t>’</a:t>
            </a:r>
            <a:r>
              <a:rPr lang="en-US" sz="800">
                <a:solidFill>
                  <a:srgbClr val="FF9900"/>
                </a:solidFill>
              </a:rPr>
              <a:t>s 12th ed</a:t>
            </a:r>
          </a:p>
        </p:txBody>
      </p:sp>
    </p:spTree>
    <p:extLst>
      <p:ext uri="{BB962C8B-B14F-4D97-AF65-F5344CB8AC3E}">
        <p14:creationId xmlns:p14="http://schemas.microsoft.com/office/powerpoint/2010/main" val="2026746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CLASSICAL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9461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2388</TotalTime>
  <Words>3555</Words>
  <Application>Microsoft Macintosh PowerPoint</Application>
  <PresentationFormat>On-screen Show (4:3)</PresentationFormat>
  <Paragraphs>343</Paragraphs>
  <Slides>134</Slides>
  <Notes>64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134</vt:i4>
      </vt:variant>
    </vt:vector>
  </HeadingPairs>
  <TitlesOfParts>
    <vt:vector size="135" baseType="lpstr">
      <vt:lpstr>Office Theme</vt:lpstr>
      <vt:lpstr>Ancient Greece</vt:lpstr>
      <vt:lpstr>SCULPTURE</vt:lpstr>
      <vt:lpstr>GEOMETRIC</vt:lpstr>
      <vt:lpstr>Figure 5-3  Hero and centaur (Herakles and Nessos?), from Olympia,Greece, ca. 750–730 BCE. Bronze, 4 1/2” high. Metropolitan Museum of Art, New York (gift of J. Pierpont). </vt:lpstr>
      <vt:lpstr>ORIENTALIZING</vt:lpstr>
      <vt:lpstr>Figure 5-4  Mantiklos Apollo, statuette of a youth dedicated by Mantiklos to Apollo, from Thebes, Greece, ca. 700–680 BCE. Bronze, 8” high. Museum of Fine Arts, Boston.</vt:lpstr>
      <vt:lpstr>PowerPoint Presentation</vt:lpstr>
      <vt:lpstr>Figure 5-6  Lady of Auxerre, ca. 650–625 BCE. Limestone, 2’ 1 1/2” high. Louvre, Paris. </vt:lpstr>
      <vt:lpstr>PowerPoint Presentation</vt:lpstr>
      <vt:lpstr>ARCHAIC PERIOD</vt:lpstr>
      <vt:lpstr>Figure 5-7  Kouros, ca. 600 BCE. Marble, 6’ 1/2” high. Metropolitan Museum of Art, New York. </vt:lpstr>
      <vt:lpstr> </vt:lpstr>
      <vt:lpstr>Figure 5-8  Calf Bearer, dedicated by Rhonbos on the Acropolis, Athens, Greece, ca. 560 BCE. Marble, restored height 5’ 5”; fragment 3’ 11 1/2” high. Acropolis Museum, Athens. </vt:lpstr>
      <vt:lpstr>PowerPoint Presentation</vt:lpstr>
      <vt:lpstr>Figure 5-9  Kroisos, from Anavysos, Greece, ca. 530 BCE. Marble, 6’ 4” high. National Archaeological Museum, Athens. </vt:lpstr>
      <vt:lpstr>PowerPoint Presentation</vt:lpstr>
      <vt:lpstr>Figure 5-10  Peplos Kore, from the Acropolis, Athens, Greece, ca. 530 BCE. Marble, 4’ high. Acropolis Museum, Athens. </vt:lpstr>
      <vt:lpstr>PowerPoint Presentation</vt:lpstr>
      <vt:lpstr>Figure 5-24 Temple of Aphaia, Aegina, Greece, ca. 500–490 BCE. </vt:lpstr>
      <vt:lpstr>PowerPoint Presentation</vt:lpstr>
      <vt:lpstr>Figure 5-27  Dying warrior, from the west pediment of the Temple of Aphaia, Aegina, Greece, ca. 500–490 BCE. Marble, 5’ 2 1/2” long. Glyptothek, Munich.</vt:lpstr>
      <vt:lpstr>Figure5-28 Dying warrior, from the east pediment of the Temple of Aphaia, Aegina, Greece, ca. 480 BCE. Marble, 6’ 1” long. Glyptothek, Munich. </vt:lpstr>
      <vt:lpstr>EARLY CLASSICAL</vt:lpstr>
      <vt:lpstr>Figure 5-34  Kritios Boy, from the Acropolis, Athens, Greece, ca. 480 BCE. Marble, 2’ 10” high. Acropolis Museum, Athens. </vt:lpstr>
      <vt:lpstr>PowerPoint Presentation</vt:lpstr>
      <vt:lpstr>PowerPoint Presentation</vt:lpstr>
      <vt:lpstr>PowerPoint Presentation</vt:lpstr>
      <vt:lpstr>PowerPoint Presentation</vt:lpstr>
      <vt:lpstr>5-37 Charioteer, from a group dedicated by Polyzalos pf Gela in the sanctuary of Apollo, Delphi, Greece, ca. 470 BCE. Bronze, 5’ 11” high. Archeological Museum, Delphi.</vt:lpstr>
      <vt:lpstr>PowerPoint Presentation</vt:lpstr>
      <vt:lpstr>5-36 Two stages of the lost-wax method of bronze casting (after Sean A. Hemmingway).</vt:lpstr>
      <vt:lpstr>HIGH CLASSICAL</vt:lpstr>
      <vt:lpstr>Figure 5-35  Warrior, from the sea off Riace, Italy, ca. 460–450 BCE. Bronze, 6’ 6” high. Museo Archeologico Nazionale, Reggio Calabria.</vt:lpstr>
      <vt:lpstr>PowerPoint Presentation</vt:lpstr>
      <vt:lpstr>Fig. 5-38 Zeus (or Poseidon?), from the sea off Cape Artemision, Greece, ca. 460–450 BCE. Bronze, 6’ 10” high. National Archaeological Museum, Athens. </vt:lpstr>
      <vt:lpstr>PowerPoint Presentation</vt:lpstr>
      <vt:lpstr>Figure 5-39 MYRON, Diskobolos (Discus Thrower). Roman marble copy of a bronze original of ca. 450 BCE, 5’ 1” high. Museo Nazionale Romano—Palazzo Massimo alle Terme.</vt:lpstr>
      <vt:lpstr>PowerPoint Presentation</vt:lpstr>
      <vt:lpstr>Figure 5-40  POLYKLEITOS, Doryphoros (Spear Bearer). Roman marble copy from Pompeii, Italy, after a bronze original of ca. 450–440 BCE, 6’ 11” high. Museo Archeologico Nazionale, Naples.</vt:lpstr>
      <vt:lpstr>PowerPoint Presentation</vt:lpstr>
      <vt:lpstr>PowerPoint Presentation</vt:lpstr>
      <vt:lpstr>Figure 5-42  Aerial view of the Acropolis looking southeast, Athens, Greece.</vt:lpstr>
      <vt:lpstr>PowerPoint Presentation</vt:lpstr>
      <vt:lpstr>Figure 5-1  IKTINOS and KALLIKRATES, Parthenon, (Temple of Athena Parthenos, looking southeast), Acropolis, Athens, Greece, 447–438 BCE. </vt:lpstr>
      <vt:lpstr>Figure 5-46   PHIDIAS, Athena Parthenos, in the cella of the Parthenon, Acropolis, Athens, Greece, ca. 438 BCE. Model of the lost chryselephantine statue. Royal Ontario Museum, Toronto. </vt:lpstr>
      <vt:lpstr>5-47 Lapith versus centaur, metope from the south side of the Parthenon, Acropolis, Athens, Greece, ca. 447-438 BCE. Marble, 4’ 8” high. British Museum, London.</vt:lpstr>
      <vt:lpstr>PowerPoint Presentation</vt:lpstr>
      <vt:lpstr>Figure 5-48  Helios and his horses, and Dionysos (Herakles?), from the east pediment of the Parthenon, Acropolis, Athens, Greece, ca. 438–432 BCE. Marble, greatest height 4’ 3”. British Museum, London. </vt:lpstr>
      <vt:lpstr>Figure 5-49  Three goddesses (Hestia, Dione, and Aphrodite?), from the east pediment of the Parthenon, Acropolis, Athens, Greece, ca. 438–432 BCE. Marble, greatest height 4’ 5”. British Museum, London. </vt:lpstr>
      <vt:lpstr>PowerPoint Presentation</vt:lpstr>
      <vt:lpstr>Figure 5-51  MNESIKLES, Propylaia (looking southwest), Acropolis, Athens, Greece, 437–432 BCE. </vt:lpstr>
      <vt:lpstr>PowerPoint Presentation</vt:lpstr>
      <vt:lpstr>Figure 5-54  Caryatids of the south porch of the Erechtheion, Acropolis, Athens, Greece, ca. 421–405 BCE. Marble, 7’ 7” high. </vt:lpstr>
      <vt:lpstr>PowerPoint Presentation</vt:lpstr>
      <vt:lpstr>Figure 5-56  Nike adjusting her sandal, from the south side of the parapet of the Temple of Athena Nike, Acropolis, Athens, Greece, ca. 410 BCE. Marble, 3’ 6” high. Acropolis Museum, Athens. </vt:lpstr>
      <vt:lpstr>PowerPoint Presentation</vt:lpstr>
      <vt:lpstr>Late Classical</vt:lpstr>
      <vt:lpstr>Figure 5-62  PRAXITELES, Aphrodite of Knidos. Roman marble copy of an original of ca. 350–340 BCE. 6’ 8” high. Musei Vaticani, Rome.</vt:lpstr>
      <vt:lpstr>PowerPoint Presentation</vt:lpstr>
      <vt:lpstr>Figure 5-63  PRAXITELES(?), Hermes and the infant Dionysos, from the Temple of Hera, Olympia, Greece. Copy of a statue by Praxiteles of ca. 340 BCE or an original work of ca. 330–270 BCE by a son or grandson. Marble, 7’ 1” high. Archaeological Museum, Olympia</vt:lpstr>
      <vt:lpstr>PowerPoint Presentation</vt:lpstr>
      <vt:lpstr>Figure 5-65  LYSIPPOS, Apoxyomenos (Scraper). Roman marble copy of a bronze original of ca. 330 BCE, 6’ 9” high. Musei Vaticani, Rome. </vt:lpstr>
      <vt:lpstr>PowerPoint Presentation</vt:lpstr>
      <vt:lpstr>Figure 5-66  LYSIPPOS, Weary Herakles (Farnese Herakles). Roman marble copy from Rome, Italy, signed by GLYKON OF ATHENS, of a bronze original of ca. 320 BCE. 10 ‘ 5” high. Museo Archeologico Nazionale,Naples.</vt:lpstr>
      <vt:lpstr>PowerPoint Presentation</vt:lpstr>
      <vt:lpstr>Hellenistic</vt:lpstr>
      <vt:lpstr>Figure 5-81  EPIGONOS(?), Dying Gaul. Roman marble copy of a bronze original of ca. 230–220 BCE, 3’ 1/2” high. Museo Capitolino, Rome.</vt:lpstr>
      <vt:lpstr>PowerPoint Presentation</vt:lpstr>
      <vt:lpstr>Figure 5-82  Nike alighting on a warship (Nike of Samothrace), from Samothrace, Greece, ca. 190 BCE. Marble, figure 8’ 1” high. Louvre, Paris. </vt:lpstr>
      <vt:lpstr>PowerPoint Presentation</vt:lpstr>
      <vt:lpstr>Figure 5-84  Sleeping satyr (Barberini Faun), from Rome, Italy, ca. 230–200 BCE. Marble, 7’ 1” high. Glyptothek, Munich. </vt:lpstr>
      <vt:lpstr>Figure 5-83  ALEXANDROS OF ANTIOCH-ON-THE-MEANDER, Aphrodite (Venus de Milo), from Melos, Greece, ca. 150–125 BCE. Marble, 6’ 7” high. Louvre, Paris. </vt:lpstr>
      <vt:lpstr>Figure 5-86  Seated boxer, from Rome, Italy, ca. 100–50 BCE. Bronze, 4’ 2” high. Museo Nazionale Romano–Palazzo Massimo alle Terme, Rome.</vt:lpstr>
      <vt:lpstr>PowerPoint Presentation</vt:lpstr>
      <vt:lpstr>Figure 5-87  Old market woman, ca. 150–100 BCE. Marble, 4’ 1/2” high. Metropolitan Museum of Art, New York. </vt:lpstr>
      <vt:lpstr>PowerPoint Presentation</vt:lpstr>
      <vt:lpstr>Figure 5-89  ATHANADOROS, HAGESANDROS, and POLYDOROS OF RHODES, Laocoön and his sons, from Rome, Italy, early first century CE Marble, 7’ 10 1/2” high. Musei Vaticani, Rome.</vt:lpstr>
      <vt:lpstr>PowerPoint Presentation</vt:lpstr>
      <vt:lpstr>ARCHITECTURE</vt:lpstr>
      <vt:lpstr>ARCHAIC</vt:lpstr>
      <vt:lpstr>Figure 5-12 Plan of a typical peripteral Greek temple. </vt:lpstr>
      <vt:lpstr>Figure 5-13 Elevations of the Doric and Ionic orders.</vt:lpstr>
      <vt:lpstr>Capitals &amp; Orders</vt:lpstr>
      <vt:lpstr>Figure 5-14  Temple of Hera I (“Basilica”), Paestum, Italy, ca. 550 BCE.   </vt:lpstr>
      <vt:lpstr>Figure 5-15  Plan of the Temple of Hera I, Paestum, Italy, ca. 550 BCE.</vt:lpstr>
      <vt:lpstr>PowerPoint Presentation</vt:lpstr>
      <vt:lpstr>Figure 5-16  West pediment from the Temple of Artemis, Corfu, Greece, ca. 600–580 BCE. Limestone, greatest height 9’ 4”. Archaeological Museum, Corfu. </vt:lpstr>
      <vt:lpstr>PowerPoint Presentation</vt:lpstr>
      <vt:lpstr>PowerPoint Presentation</vt:lpstr>
      <vt:lpstr>Figure 5-24 Temple of Aphaia, Aegina, Greece, ca. 500–490 BCE. </vt:lpstr>
      <vt:lpstr>5-25 Model of the Temple of Aphaia, Aegina, Greece, ca. 500-490 BCE, showing internal elevation. Glyptothek, Munich.</vt:lpstr>
      <vt:lpstr>Figure5-26 GUILLAUME-ABEL BLOUET’S 1828 restored view of the façad of the Temple of Aphaia, Aegina, Greece, ca. 500–490 BCE.</vt:lpstr>
      <vt:lpstr>PowerPoint Presentation</vt:lpstr>
      <vt:lpstr>Figure 5-27  Dying warrior, from the west pediment of the Temple of Aphaia, Aegina, Greece, ca. 500–490 BCE. Marble, 5’ 2 1/2” long. Glyptothek, Munich.</vt:lpstr>
      <vt:lpstr>Figure5-28 Dying warrior, from the east pediment of the Temple of Aphaia, Aegina, Greece, ca. 480 BCE. Marble, 6’ 1” long. Glyptothek, Munich. </vt:lpstr>
      <vt:lpstr>EARLY CLASSICAL</vt:lpstr>
      <vt:lpstr>Figure 5-29  Temple of Hera II, Paestum, Italy, ca. 460 BCE. </vt:lpstr>
      <vt:lpstr>PowerPoint Presentation</vt:lpstr>
      <vt:lpstr>HIGH CLASSICAL</vt:lpstr>
      <vt:lpstr>Figure 5-42  Aerial view of the Acropolis looking southeast, Athens, Greece.</vt:lpstr>
      <vt:lpstr>PowerPoint Presentation</vt:lpstr>
      <vt:lpstr>5-43 Restored view of the Acropolis, Athens, Greece (John Burge). (1) Parthenon, (2) Propylaia, (3) pinakotheke, (4) Erechtheion, (5) Temple of Athena Nike.</vt:lpstr>
      <vt:lpstr>Figure 5-1  IKTINOS and KALLIKRATES, Parthenon, (Temple of Athena Parthenos, looking southeast), Acropolis, Athens, Greece, 447–438 BCE. </vt:lpstr>
      <vt:lpstr>Figure 5-45  Plan of the Parthenon, Acropolis, Athens, Greece, with diagram of sculptural program (after Andrew Stewart), 447–432 BCE.</vt:lpstr>
      <vt:lpstr>Figure 5-46   PHIDIAS, Athena Parthenos, in the cella of the Parthenon, Acropolis, Athens, Greece, ca. 438 BCE. Model of the lost chryselephantine statue. Royal Ontario Museum, Toronto. </vt:lpstr>
      <vt:lpstr>5-47 Lapith versus centaur, metope from the south side of the Parthenon, Acropolis, Athens, Greece, ca. 447-438 BCE. Marble, 4’ 8” high. British Museum, London.</vt:lpstr>
      <vt:lpstr>Figure 5-48  Helios and his horses, and Dionysos (Herakles?), from the east pediment of the Parthenon, Acropolis, Athens, Greece, ca. 438–432 BCE. Marble, greatest height 4’ 3”. British Museum, London. </vt:lpstr>
      <vt:lpstr>Figure 5-49  Three goddesses (Hestia, Dione, and Aphrodite?), from the east pediment of the Parthenon, Acropolis, Athens, Greece, ca. 438–432 BCE. Marble, greatest height 4’ 5”. British Museum, London. </vt:lpstr>
      <vt:lpstr>Figure 5-50  Details of the Panathenaic Festival procession frieze, from the Parthenon, Acropolis, Athens, Greece, ca. 447–438 BCE. Marble, 3’ 6” high. Horsemen of north frieze (top), British Museum, London; seated gods and goddesses (Poseidon, Apollo, and Artemis) of east frieze (center), Acropolis Museum, Athens; and elders and maidens of east frieze (bottom), Louvre, Paris.</vt:lpstr>
      <vt:lpstr>Figure 5-52  Erechtheion (looking northwest), Acropolis, Athens, Greece, ca. 421–405 BCE. </vt:lpstr>
      <vt:lpstr>Figure 5-53  Plan of the Erechtheion, Acropolis, Athens, Greece, ca. 421–405 BCE.</vt:lpstr>
      <vt:lpstr>Figure 5-54  Caryatids of the south porch of the Erechtheion, Acropolis, Athens, Greece, ca. 421–405 BCE. Marble, 7’ 7” high. </vt:lpstr>
      <vt:lpstr>PowerPoint Presentation</vt:lpstr>
      <vt:lpstr>PowerPoint Presentation</vt:lpstr>
      <vt:lpstr>Figure 5-55  KALLIKRATES, Temple of Athena Nike (looking southwest), Acropolis, Athens, Greece, ca. 427–424 BCE.</vt:lpstr>
      <vt:lpstr>Figure 5-56  Nike adjusting her sandal, from the south side of the parapet of the Temple of Athena Nike, Acropolis, Athens, Greece, ca. 410 BCE. Marble, 3’ 6” high. Acropolis Museum, Athens. </vt:lpstr>
      <vt:lpstr>LATE CLASSICAL</vt:lpstr>
      <vt:lpstr>PowerPoint Presentation</vt:lpstr>
      <vt:lpstr>PowerPoint Presentation</vt:lpstr>
      <vt:lpstr>HELLENISTIC</vt:lpstr>
      <vt:lpstr>Figure 5-78  Reconstructed west front of the Altar of Zeus, Pergamon, Turkey, ca. 175 BCE. Staatliche Museen, Berlin. </vt:lpstr>
      <vt:lpstr>Figure 5-79  Athena battling Alkyoneos, detail of the gigantomachy frieze, from the Altar of Zeus, Pergamon, Turkey ca. 175 BCE. Marble, 7’ 6” high. Staatliche Museen, Berlin. </vt:lpstr>
      <vt:lpstr>PowerPoint Presentation</vt:lpstr>
      <vt:lpstr>VASE PAINTING</vt:lpstr>
      <vt:lpstr>GEOMETRIC</vt:lpstr>
      <vt:lpstr>Figure 5-2  Geometric krater, from the Dipylon cemetery, Athens, Greece, ca. 740 BCE. 3’ 4 1/2” high. Metropolitan Museum of Art, New York.</vt:lpstr>
      <vt:lpstr>5-2A  DIPYLON PAINTER, Geometric amphora with mourning scene, from the Dipylon cemetery, Athens, Greece, ca. 750 BCE. 5’ 1” high. National Archaeological Museum, Athens. </vt:lpstr>
      <vt:lpstr>ORIENTALIZING</vt:lpstr>
      <vt:lpstr>Figure 5-5  Corinthian black-figure amphora with animal friezes, from Rhodes, Greece, ca. 625–600 BCE. 1’ 2” high. British Museum, London. </vt:lpstr>
      <vt:lpstr>ARCHAIC</vt:lpstr>
      <vt:lpstr>Figure5-19 KLEITIAS and ERGOTIMOS, François Vase (Athenian black-figure volute krater), from Chiusi, Italy, ca. 570 BCE. General view (top) and detail of centauromachy on other side of vase (bottom). 2’ 2” high. Museo Archeologico, Florence.  </vt:lpstr>
      <vt:lpstr>Figure 5-20 EXEKIAS, Achilles and Ajax playing a dice game (detail from an Athenian black-figure amphora), from Vulci, Italy, ca. 540–530 BCE. Whole vessel 2’ high; detail 8 1/2” high. Musei Vaticani, Rome.</vt:lpstr>
      <vt:lpstr>Figure 5-21  ANDOKIDES PAINTER, Achilles and Ajax playing a dice game (Athenian bilingual amphora), from Orvieto, Italy, ca. 525–520 BCE. Black-figure side (left) and red-figure side (right). 1’ 9” high. Museum of Fine Arts, Boston.</vt:lpstr>
      <vt:lpstr>Figure 5-22  EUPHRONIOS, Herakles wrestling Antaios (detail of an Athenian red-figure calyx krater), from Cerveteri, Italy, ca. 510 BCE. Whole vessel 1’ 7” high; detail 7 3/4” high. Louvre, Paris. </vt:lpstr>
    </vt:vector>
  </TitlesOfParts>
  <Company>Chadwick International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Faculty &amp; Staff</dc:creator>
  <cp:lastModifiedBy>Faculty &amp; Staff</cp:lastModifiedBy>
  <cp:revision>29</cp:revision>
  <dcterms:created xsi:type="dcterms:W3CDTF">2014-09-14T10:56:04Z</dcterms:created>
  <dcterms:modified xsi:type="dcterms:W3CDTF">2014-09-21T22:27:37Z</dcterms:modified>
</cp:coreProperties>
</file>