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40" r:id="rId1"/>
  </p:sldMasterIdLst>
  <p:notesMasterIdLst>
    <p:notesMasterId r:id="rId77"/>
  </p:notesMasterIdLst>
  <p:handoutMasterIdLst>
    <p:handoutMasterId r:id="rId78"/>
  </p:handoutMasterIdLst>
  <p:sldIdLst>
    <p:sldId id="256" r:id="rId2"/>
    <p:sldId id="257" r:id="rId3"/>
    <p:sldId id="399" r:id="rId4"/>
    <p:sldId id="303" r:id="rId5"/>
    <p:sldId id="410" r:id="rId6"/>
    <p:sldId id="388" r:id="rId7"/>
    <p:sldId id="389" r:id="rId8"/>
    <p:sldId id="364" r:id="rId9"/>
    <p:sldId id="308" r:id="rId10"/>
    <p:sldId id="411" r:id="rId11"/>
    <p:sldId id="412" r:id="rId12"/>
    <p:sldId id="309" r:id="rId13"/>
    <p:sldId id="310" r:id="rId14"/>
    <p:sldId id="419" r:id="rId15"/>
    <p:sldId id="311" r:id="rId16"/>
    <p:sldId id="413" r:id="rId17"/>
    <p:sldId id="312" r:id="rId18"/>
    <p:sldId id="414" r:id="rId19"/>
    <p:sldId id="415" r:id="rId20"/>
    <p:sldId id="390" r:id="rId21"/>
    <p:sldId id="391" r:id="rId22"/>
    <p:sldId id="313" r:id="rId23"/>
    <p:sldId id="372" r:id="rId24"/>
    <p:sldId id="416" r:id="rId25"/>
    <p:sldId id="417" r:id="rId26"/>
    <p:sldId id="407" r:id="rId27"/>
    <p:sldId id="315" r:id="rId28"/>
    <p:sldId id="316" r:id="rId29"/>
    <p:sldId id="317" r:id="rId30"/>
    <p:sldId id="375" r:id="rId31"/>
    <p:sldId id="319" r:id="rId32"/>
    <p:sldId id="377" r:id="rId33"/>
    <p:sldId id="421" r:id="rId34"/>
    <p:sldId id="321" r:id="rId35"/>
    <p:sldId id="422" r:id="rId36"/>
    <p:sldId id="379" r:id="rId37"/>
    <p:sldId id="323" r:id="rId38"/>
    <p:sldId id="400" r:id="rId39"/>
    <p:sldId id="423" r:id="rId40"/>
    <p:sldId id="393" r:id="rId41"/>
    <p:sldId id="325" r:id="rId42"/>
    <p:sldId id="424" r:id="rId43"/>
    <p:sldId id="326" r:id="rId44"/>
    <p:sldId id="381" r:id="rId45"/>
    <p:sldId id="334" r:id="rId46"/>
    <p:sldId id="335" r:id="rId47"/>
    <p:sldId id="395" r:id="rId48"/>
    <p:sldId id="396" r:id="rId49"/>
    <p:sldId id="330" r:id="rId50"/>
    <p:sldId id="331" r:id="rId51"/>
    <p:sldId id="332" r:id="rId52"/>
    <p:sldId id="329" r:id="rId53"/>
    <p:sldId id="402" r:id="rId54"/>
    <p:sldId id="327" r:id="rId55"/>
    <p:sldId id="398" r:id="rId56"/>
    <p:sldId id="397" r:id="rId57"/>
    <p:sldId id="356" r:id="rId58"/>
    <p:sldId id="357" r:id="rId59"/>
    <p:sldId id="425" r:id="rId60"/>
    <p:sldId id="426" r:id="rId61"/>
    <p:sldId id="427" r:id="rId62"/>
    <p:sldId id="385" r:id="rId63"/>
    <p:sldId id="341" r:id="rId64"/>
    <p:sldId id="360" r:id="rId65"/>
    <p:sldId id="361" r:id="rId66"/>
    <p:sldId id="352" r:id="rId67"/>
    <p:sldId id="405" r:id="rId68"/>
    <p:sldId id="347" r:id="rId69"/>
    <p:sldId id="348" r:id="rId70"/>
    <p:sldId id="349" r:id="rId71"/>
    <p:sldId id="343" r:id="rId72"/>
    <p:sldId id="344" r:id="rId73"/>
    <p:sldId id="428" r:id="rId74"/>
    <p:sldId id="351" r:id="rId75"/>
    <p:sldId id="404" r:id="rId76"/>
  </p:sldIdLst>
  <p:sldSz cx="9144000" cy="6858000" type="screen4x3"/>
  <p:notesSz cx="6858000" cy="9144000"/>
  <p:defaultTextStyle>
    <a:defPPr>
      <a:defRPr lang="en-US"/>
    </a:defPPr>
    <a:lvl1pPr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b="1"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b="1"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b="1"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b="1"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b="1" kern="1200">
        <a:solidFill>
          <a:schemeClr val="tx1"/>
        </a:solidFill>
        <a:latin typeface="Time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48" autoAdjust="0"/>
    <p:restoredTop sz="99284" autoAdjust="0"/>
  </p:normalViewPr>
  <p:slideViewPr>
    <p:cSldViewPr>
      <p:cViewPr varScale="1">
        <p:scale>
          <a:sx n="108" d="100"/>
          <a:sy n="108" d="100"/>
        </p:scale>
        <p:origin x="-880" y="-104"/>
      </p:cViewPr>
      <p:guideLst>
        <p:guide orient="horz" pos="720"/>
        <p:guide pos="5472"/>
      </p:guideLst>
    </p:cSldViewPr>
  </p:slideViewPr>
  <p:outlineViewPr>
    <p:cViewPr>
      <p:scale>
        <a:sx n="33" d="100"/>
        <a:sy n="33" d="100"/>
      </p:scale>
      <p:origin x="0" y="0"/>
    </p:cViewPr>
  </p:outlineViewPr>
  <p:notesTextViewPr>
    <p:cViewPr>
      <p:scale>
        <a:sx n="100" d="100"/>
        <a:sy n="100" d="100"/>
      </p:scale>
      <p:origin x="0" y="0"/>
    </p:cViewPr>
  </p:notesTextViewPr>
  <p:sorterViewPr showFormatting="0">
    <p:cViewPr>
      <p:scale>
        <a:sx n="66" d="100"/>
        <a:sy n="66" d="100"/>
      </p:scale>
      <p:origin x="0" y="2088"/>
    </p:cViewPr>
  </p:sorterViewPr>
  <p:notesViewPr>
    <p:cSldViewPr>
      <p:cViewPr varScale="1">
        <p:scale>
          <a:sx n="100" d="100"/>
          <a:sy n="100" d="100"/>
        </p:scale>
        <p:origin x="-1408"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presProps" Target="presProps.xml"/><Relationship Id="rId81" Type="http://schemas.openxmlformats.org/officeDocument/2006/relationships/viewProps" Target="viewProps.xml"/><Relationship Id="rId82" Type="http://schemas.openxmlformats.org/officeDocument/2006/relationships/theme" Target="theme/theme1.xml"/><Relationship Id="rId83"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notesMaster" Target="notesMasters/notesMaster1.xml"/><Relationship Id="rId78" Type="http://schemas.openxmlformats.org/officeDocument/2006/relationships/handoutMaster" Target="handoutMasters/handoutMaster1.xml"/><Relationship Id="rId79" Type="http://schemas.openxmlformats.org/officeDocument/2006/relationships/printerSettings" Target="printerSettings/printerSettings1.bin"/><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ea typeface="ＭＳ Ｐゴシック" charset="-128"/>
                <a:cs typeface="+mn-cs"/>
              </a:defRPr>
            </a:lvl1pPr>
          </a:lstStyle>
          <a:p>
            <a:pPr>
              <a:defRPr/>
            </a:pPr>
            <a:endParaRPr lang="en-US"/>
          </a:p>
        </p:txBody>
      </p:sp>
      <p:sp>
        <p:nvSpPr>
          <p:cNvPr id="2560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ea typeface="ＭＳ Ｐゴシック" charset="-128"/>
                <a:cs typeface="+mn-cs"/>
              </a:defRPr>
            </a:lvl1pPr>
          </a:lstStyle>
          <a:p>
            <a:pPr>
              <a:defRPr/>
            </a:pPr>
            <a:endParaRPr lang="en-US"/>
          </a:p>
        </p:txBody>
      </p:sp>
      <p:sp>
        <p:nvSpPr>
          <p:cNvPr id="2560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ea typeface="ＭＳ Ｐゴシック" charset="-128"/>
                <a:cs typeface="+mn-cs"/>
              </a:defRPr>
            </a:lvl1pPr>
          </a:lstStyle>
          <a:p>
            <a:pPr>
              <a:defRPr/>
            </a:pPr>
            <a:endParaRPr lang="en-US"/>
          </a:p>
        </p:txBody>
      </p:sp>
      <p:sp>
        <p:nvSpPr>
          <p:cNvPr id="2560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smtClean="0"/>
            </a:lvl1pPr>
          </a:lstStyle>
          <a:p>
            <a:pPr>
              <a:defRPr/>
            </a:pPr>
            <a:fld id="{FC2B132B-2F79-854B-BE31-09FA77DE2E27}" type="slidenum">
              <a:rPr lang="en-US"/>
              <a:pPr>
                <a:defRPr/>
              </a:pPr>
              <a:t>‹#›</a:t>
            </a:fld>
            <a:endParaRPr lang="en-US"/>
          </a:p>
        </p:txBody>
      </p:sp>
    </p:spTree>
    <p:extLst>
      <p:ext uri="{BB962C8B-B14F-4D97-AF65-F5344CB8AC3E}">
        <p14:creationId xmlns:p14="http://schemas.microsoft.com/office/powerpoint/2010/main" val="16355828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ea typeface="ＭＳ Ｐゴシック" charset="-128"/>
                <a:cs typeface="+mn-cs"/>
              </a:defRPr>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ea typeface="ＭＳ Ｐゴシック" charset="-128"/>
                <a:cs typeface="+mn-cs"/>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ea typeface="ＭＳ Ｐゴシック" charset="-128"/>
                <a:cs typeface="+mn-cs"/>
              </a:defRPr>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smtClean="0"/>
            </a:lvl1pPr>
          </a:lstStyle>
          <a:p>
            <a:pPr>
              <a:defRPr/>
            </a:pPr>
            <a:fld id="{1E34F92A-F5E8-1A46-863E-313F14898C7D}" type="slidenum">
              <a:rPr lang="en-US"/>
              <a:pPr>
                <a:defRPr/>
              </a:pPr>
              <a:t>‹#›</a:t>
            </a:fld>
            <a:endParaRPr lang="en-US"/>
          </a:p>
        </p:txBody>
      </p:sp>
    </p:spTree>
    <p:extLst>
      <p:ext uri="{BB962C8B-B14F-4D97-AF65-F5344CB8AC3E}">
        <p14:creationId xmlns:p14="http://schemas.microsoft.com/office/powerpoint/2010/main" val="36490416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pitchFamily="-65"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4D6F3BB8-FCEB-6F48-9A60-A39608C6450B}" type="slidenum">
              <a:rPr lang="en-US" sz="1200" b="0"/>
              <a:pPr/>
              <a:t>1</a:t>
            </a:fld>
            <a:endParaRPr lang="en-US" sz="1200" b="0"/>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B36FA912-3E69-8B4E-89E4-8BC99B3FA59C}" type="slidenum">
              <a:rPr lang="en-US" sz="1200" b="0"/>
              <a:pPr/>
              <a:t>11</a:t>
            </a:fld>
            <a:endParaRPr lang="en-US" sz="1200" b="0"/>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a:ln/>
        </p:spPr>
      </p:sp>
      <p:sp>
        <p:nvSpPr>
          <p:cNvPr id="256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25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14A556F4-1398-2842-8F10-451D561ABDDB}" type="slidenum">
              <a:rPr lang="en-US" sz="1200" b="0"/>
              <a:pPr/>
              <a:t>12</a:t>
            </a:fld>
            <a:endParaRPr lang="en-US" sz="1200" b="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a:ln/>
        </p:spPr>
      </p:sp>
      <p:sp>
        <p:nvSpPr>
          <p:cNvPr id="276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276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78716090-361F-A547-83D6-70D5BFF639E9}" type="slidenum">
              <a:rPr lang="en-US" sz="1200" b="0"/>
              <a:pPr/>
              <a:t>13</a:t>
            </a:fld>
            <a:endParaRPr lang="en-US" sz="1200" b="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a:ln/>
        </p:spPr>
      </p:sp>
      <p:sp>
        <p:nvSpPr>
          <p:cNvPr id="31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31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E25CB524-A7E6-9E45-8DD5-E7B54F4E8065}" type="slidenum">
              <a:rPr lang="en-US" sz="1200" b="0"/>
              <a:pPr/>
              <a:t>15</a:t>
            </a:fld>
            <a:endParaRPr lang="en-US" sz="1200" b="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786825D7-DA54-A649-889F-EAA63B070FA4}" type="slidenum">
              <a:rPr lang="en-US" sz="1200" b="0"/>
              <a:pPr/>
              <a:t>16</a:t>
            </a:fld>
            <a:endParaRPr lang="en-US" sz="1200" b="0"/>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a:ln/>
        </p:spPr>
      </p:sp>
      <p:sp>
        <p:nvSpPr>
          <p:cNvPr id="358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358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4A3A69C6-7F2C-8B41-ACD8-F3AD5B219839}" type="slidenum">
              <a:rPr lang="en-US" sz="1200" b="0"/>
              <a:pPr/>
              <a:t>17</a:t>
            </a:fld>
            <a:endParaRPr lang="en-US" sz="1200" b="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3A221086-4835-EA42-8652-2571AB982420}" type="slidenum">
              <a:rPr lang="en-US" sz="1200" b="0"/>
              <a:pPr/>
              <a:t>18</a:t>
            </a:fld>
            <a:endParaRPr lang="en-US" sz="1200" b="0"/>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583964C0-017C-9B4C-A9AE-3DCEE1C79CC9}" type="slidenum">
              <a:rPr lang="en-US" sz="1200" b="0"/>
              <a:pPr/>
              <a:t>19</a:t>
            </a:fld>
            <a:endParaRPr lang="en-US" sz="1200" b="0"/>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ln/>
        </p:spPr>
      </p:sp>
      <p:sp>
        <p:nvSpPr>
          <p:cNvPr id="29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29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D03B137F-6238-AA43-9354-3987CAEABBDA}" type="slidenum">
              <a:rPr lang="en-US" sz="1200" b="0"/>
              <a:pPr/>
              <a:t>20</a:t>
            </a:fld>
            <a:endParaRPr lang="en-US" sz="1200" b="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a:ln/>
        </p:spPr>
      </p:sp>
      <p:sp>
        <p:nvSpPr>
          <p:cNvPr id="419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419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EFB0A316-CE59-9D4F-AF04-AAAB7AFA5948}" type="slidenum">
              <a:rPr lang="en-US" sz="1200" b="0"/>
              <a:pPr/>
              <a:t>21</a:t>
            </a:fld>
            <a:endParaRPr lang="en-US" sz="1200" b="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4EDA3942-CB86-4F45-BA1B-31B01B463AB0}" type="slidenum">
              <a:rPr lang="en-US" sz="1200" b="0"/>
              <a:pPr/>
              <a:t>2</a:t>
            </a:fld>
            <a:endParaRPr lang="en-US" sz="1200" b="0"/>
          </a:p>
        </p:txBody>
      </p:sp>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a:ln/>
        </p:spPr>
      </p:sp>
      <p:sp>
        <p:nvSpPr>
          <p:cNvPr id="440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440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C3CEAB7F-D64C-F541-9C9E-2EF10E1DF933}" type="slidenum">
              <a:rPr lang="en-US" sz="1200" b="0"/>
              <a:pPr/>
              <a:t>22</a:t>
            </a:fld>
            <a:endParaRPr lang="en-US" sz="1200" b="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a:ln/>
        </p:spPr>
      </p:sp>
      <p:sp>
        <p:nvSpPr>
          <p:cNvPr id="460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460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0DFB4D52-FE2A-B246-BC11-E35BA9F8BCE2}" type="slidenum">
              <a:rPr lang="en-US" sz="1200" b="0"/>
              <a:pPr/>
              <a:t>23</a:t>
            </a:fld>
            <a:endParaRPr lang="en-US" sz="1200" b="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FDE510C2-57B0-A143-AF96-A31BA009DDBA}" type="slidenum">
              <a:rPr lang="en-US" sz="1200" b="0"/>
              <a:pPr/>
              <a:t>24</a:t>
            </a:fld>
            <a:endParaRPr lang="en-US" sz="1200" b="0"/>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599B3E10-E055-C041-BCCD-9C2DE883F23C}" type="slidenum">
              <a:rPr lang="en-US" sz="1200" b="0"/>
              <a:pPr/>
              <a:t>25</a:t>
            </a:fld>
            <a:endParaRPr lang="en-US" sz="1200" b="0"/>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552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2304E797-D598-EE4C-BCAF-76E7763A5954}" type="slidenum">
              <a:rPr lang="en-US" sz="1200" b="0"/>
              <a:pPr/>
              <a:t>27</a:t>
            </a:fld>
            <a:endParaRPr lang="en-US" sz="1200" b="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a:ln/>
        </p:spPr>
      </p:sp>
      <p:sp>
        <p:nvSpPr>
          <p:cNvPr id="573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573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3970B172-1C99-F041-8387-411A2D5A6A7D}" type="slidenum">
              <a:rPr lang="en-US" sz="1200" b="0"/>
              <a:pPr/>
              <a:t>28</a:t>
            </a:fld>
            <a:endParaRPr lang="en-US" sz="1200" b="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a:ln/>
        </p:spPr>
      </p:sp>
      <p:sp>
        <p:nvSpPr>
          <p:cNvPr id="593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593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A707DE7C-CAD4-DA49-A7D5-2323CD3579B6}" type="slidenum">
              <a:rPr lang="en-US" sz="1200" b="0"/>
              <a:pPr/>
              <a:t>29</a:t>
            </a:fld>
            <a:endParaRPr lang="en-US" sz="1200" b="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noTextEdit="1"/>
          </p:cNvSpPr>
          <p:nvPr>
            <p:ph type="sldImg"/>
          </p:nvPr>
        </p:nvSpPr>
        <p:spPr>
          <a:ln/>
        </p:spPr>
      </p:sp>
      <p:sp>
        <p:nvSpPr>
          <p:cNvPr id="614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614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EABE28BF-7CB7-2043-9807-2761B9888534}" type="slidenum">
              <a:rPr lang="en-US" sz="1200" b="0"/>
              <a:pPr/>
              <a:t>30</a:t>
            </a:fld>
            <a:endParaRPr lang="en-US" sz="1200" b="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a:ln/>
        </p:spPr>
      </p:sp>
      <p:sp>
        <p:nvSpPr>
          <p:cNvPr id="634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634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17E4C26D-3851-1B49-ADBF-74971E901411}" type="slidenum">
              <a:rPr lang="en-US" sz="1200" b="0"/>
              <a:pPr/>
              <a:t>31</a:t>
            </a:fld>
            <a:endParaRPr lang="en-US" sz="1200" b="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TextEdit="1"/>
          </p:cNvSpPr>
          <p:nvPr>
            <p:ph type="sldImg"/>
          </p:nvPr>
        </p:nvSpPr>
        <p:spPr>
          <a:ln/>
        </p:spPr>
      </p:sp>
      <p:sp>
        <p:nvSpPr>
          <p:cNvPr id="655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655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278A830F-C0FC-8B4E-B24B-254C2EBD6A90}" type="slidenum">
              <a:rPr lang="en-US" sz="1200" b="0"/>
              <a:pPr/>
              <a:t>32</a:t>
            </a:fld>
            <a:endParaRPr lang="en-US" sz="1200" b="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noTextEdit="1"/>
          </p:cNvSpPr>
          <p:nvPr>
            <p:ph type="sldImg"/>
          </p:nvPr>
        </p:nvSpPr>
        <p:spPr>
          <a:ln/>
        </p:spPr>
      </p:sp>
      <p:sp>
        <p:nvSpPr>
          <p:cNvPr id="112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112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DD40908F-2B73-4342-84E7-90F4516C2A0C}" type="slidenum">
              <a:rPr lang="en-US" sz="1200" b="0"/>
              <a:pPr/>
              <a:t>4</a:t>
            </a:fld>
            <a:endParaRPr lang="en-US" sz="1200" b="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C46BA5-FB33-2448-9CD5-9C0B273A6BB0}" type="slidenum">
              <a:rPr lang="en-US"/>
              <a:pPr/>
              <a:t>33</a:t>
            </a:fld>
            <a:endParaRPr lang="en-US"/>
          </a:p>
        </p:txBody>
      </p:sp>
      <p:sp>
        <p:nvSpPr>
          <p:cNvPr id="105474"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1054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a:ln/>
        </p:spPr>
      </p:sp>
      <p:sp>
        <p:nvSpPr>
          <p:cNvPr id="675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675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FEB170AB-733A-FB4B-9DF2-21A4CFD5DB84}" type="slidenum">
              <a:rPr lang="en-US" sz="1200" b="0"/>
              <a:pPr/>
              <a:t>34</a:t>
            </a:fld>
            <a:endParaRPr lang="en-US" sz="1200" b="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F6A2EC-496D-9348-80B9-47CD44B3A16A}" type="slidenum">
              <a:rPr lang="en-US"/>
              <a:pPr/>
              <a:t>35</a:t>
            </a:fld>
            <a:endParaRPr lang="en-US"/>
          </a:p>
        </p:txBody>
      </p:sp>
      <p:sp>
        <p:nvSpPr>
          <p:cNvPr id="106498"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1064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noTextEdit="1"/>
          </p:cNvSpPr>
          <p:nvPr>
            <p:ph type="sldImg"/>
          </p:nvPr>
        </p:nvSpPr>
        <p:spPr>
          <a:ln/>
        </p:spPr>
      </p:sp>
      <p:sp>
        <p:nvSpPr>
          <p:cNvPr id="696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696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6D66D308-D728-8145-B699-DD771F5F274D}" type="slidenum">
              <a:rPr lang="en-US" sz="1200" b="0"/>
              <a:pPr/>
              <a:t>36</a:t>
            </a:fld>
            <a:endParaRPr lang="en-US" sz="1200" b="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noTextEdit="1"/>
          </p:cNvSpPr>
          <p:nvPr>
            <p:ph type="sldImg"/>
          </p:nvPr>
        </p:nvSpPr>
        <p:spPr>
          <a:ln/>
        </p:spPr>
      </p:sp>
      <p:sp>
        <p:nvSpPr>
          <p:cNvPr id="737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737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E4876034-1B9C-7044-98BB-D07895C71B6C}" type="slidenum">
              <a:rPr lang="en-US" sz="1200" b="0"/>
              <a:pPr/>
              <a:t>37</a:t>
            </a:fld>
            <a:endParaRPr lang="en-US" sz="1200" b="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ADEA4B-D75C-424B-A01B-EA2436259A1A}" type="slidenum">
              <a:rPr lang="en-US"/>
              <a:pPr/>
              <a:t>39</a:t>
            </a:fld>
            <a:endParaRPr lang="en-US"/>
          </a:p>
        </p:txBody>
      </p:sp>
      <p:sp>
        <p:nvSpPr>
          <p:cNvPr id="109570"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109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a:ln/>
        </p:spPr>
      </p:sp>
      <p:sp>
        <p:nvSpPr>
          <p:cNvPr id="768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768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395130EE-C933-DB41-B5B1-200F060CF8FC}" type="slidenum">
              <a:rPr lang="en-US" sz="1200" b="0"/>
              <a:pPr/>
              <a:t>40</a:t>
            </a:fld>
            <a:endParaRPr lang="en-US" sz="1200" b="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noTextEdit="1"/>
          </p:cNvSpPr>
          <p:nvPr>
            <p:ph type="sldImg"/>
          </p:nvPr>
        </p:nvSpPr>
        <p:spPr>
          <a:ln/>
        </p:spPr>
      </p:sp>
      <p:sp>
        <p:nvSpPr>
          <p:cNvPr id="788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788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AF6AA680-B119-4744-BD2A-F55FE99D3B89}" type="slidenum">
              <a:rPr lang="en-US" sz="1200" b="0"/>
              <a:pPr/>
              <a:t>41</a:t>
            </a:fld>
            <a:endParaRPr lang="en-US" sz="1200" b="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0C444B-FB72-0948-B9FD-31821453ADA0}" type="slidenum">
              <a:rPr lang="en-US"/>
              <a:pPr/>
              <a:t>42</a:t>
            </a:fld>
            <a:endParaRPr lang="en-US"/>
          </a:p>
        </p:txBody>
      </p:sp>
      <p:sp>
        <p:nvSpPr>
          <p:cNvPr id="111618"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111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p:cNvSpPr>
            <a:spLocks noGrp="1" noRot="1" noChangeAspect="1" noTextEdit="1"/>
          </p:cNvSpPr>
          <p:nvPr>
            <p:ph type="sldImg"/>
          </p:nvPr>
        </p:nvSpPr>
        <p:spPr>
          <a:ln/>
        </p:spPr>
      </p:sp>
      <p:sp>
        <p:nvSpPr>
          <p:cNvPr id="839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839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331BC8CA-91B1-F14E-BEC9-2C21F6EA94C3}" type="slidenum">
              <a:rPr lang="en-US" sz="1200" b="0"/>
              <a:pPr/>
              <a:t>43</a:t>
            </a:fld>
            <a:endParaRPr lang="en-US" sz="1200" b="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CE4C6488-8507-6E4C-9F08-080E17AC722F}" type="slidenum">
              <a:rPr lang="en-US" sz="1200" b="0"/>
              <a:pPr/>
              <a:t>5</a:t>
            </a:fld>
            <a:endParaRPr lang="en-US" sz="1200" b="0"/>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noTextEdit="1"/>
          </p:cNvSpPr>
          <p:nvPr>
            <p:ph type="sldImg"/>
          </p:nvPr>
        </p:nvSpPr>
        <p:spPr>
          <a:ln/>
        </p:spPr>
      </p:sp>
      <p:sp>
        <p:nvSpPr>
          <p:cNvPr id="860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860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BEACD188-77E8-C240-9B5F-3D44258AA780}" type="slidenum">
              <a:rPr lang="en-US" sz="1200" b="0"/>
              <a:pPr/>
              <a:t>44</a:t>
            </a:fld>
            <a:endParaRPr lang="en-US" sz="1200" b="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noTextEdit="1"/>
          </p:cNvSpPr>
          <p:nvPr>
            <p:ph type="sldImg"/>
          </p:nvPr>
        </p:nvSpPr>
        <p:spPr>
          <a:ln/>
        </p:spPr>
      </p:sp>
      <p:sp>
        <p:nvSpPr>
          <p:cNvPr id="880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880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D9331FAC-A9DA-A645-AE18-26F9F3584C5E}" type="slidenum">
              <a:rPr lang="en-US" sz="1200" b="0"/>
              <a:pPr/>
              <a:t>45</a:t>
            </a:fld>
            <a:endParaRPr lang="en-US" sz="1200" b="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noTextEdit="1"/>
          </p:cNvSpPr>
          <p:nvPr>
            <p:ph type="sldImg"/>
          </p:nvPr>
        </p:nvSpPr>
        <p:spPr>
          <a:ln/>
        </p:spPr>
      </p:sp>
      <p:sp>
        <p:nvSpPr>
          <p:cNvPr id="901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901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CF8114A4-BACA-2841-A329-1CF60937C4B2}" type="slidenum">
              <a:rPr lang="en-US" sz="1200" b="0"/>
              <a:pPr/>
              <a:t>46</a:t>
            </a:fld>
            <a:endParaRPr lang="en-US" sz="1200" b="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noTextEdit="1"/>
          </p:cNvSpPr>
          <p:nvPr>
            <p:ph type="sldImg"/>
          </p:nvPr>
        </p:nvSpPr>
        <p:spPr>
          <a:ln/>
        </p:spPr>
      </p:sp>
      <p:sp>
        <p:nvSpPr>
          <p:cNvPr id="962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962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CC2702A3-F2BF-EE42-8845-B1F8E045C825}" type="slidenum">
              <a:rPr lang="en-US" sz="1200" b="0"/>
              <a:pPr/>
              <a:t>47</a:t>
            </a:fld>
            <a:endParaRPr lang="en-US" sz="1200" b="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noTextEdit="1"/>
          </p:cNvSpPr>
          <p:nvPr>
            <p:ph type="sldImg"/>
          </p:nvPr>
        </p:nvSpPr>
        <p:spPr>
          <a:ln/>
        </p:spPr>
      </p:sp>
      <p:sp>
        <p:nvSpPr>
          <p:cNvPr id="983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983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8327B4C6-ECB3-FB40-A434-9A541580CF34}" type="slidenum">
              <a:rPr lang="en-US" sz="1200" b="0"/>
              <a:pPr/>
              <a:t>48</a:t>
            </a:fld>
            <a:endParaRPr lang="en-US" sz="1200" b="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noTextEdit="1"/>
          </p:cNvSpPr>
          <p:nvPr>
            <p:ph type="sldImg"/>
          </p:nvPr>
        </p:nvSpPr>
        <p:spPr>
          <a:ln/>
        </p:spPr>
      </p:sp>
      <p:sp>
        <p:nvSpPr>
          <p:cNvPr id="1003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1003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18C1A7C0-CC75-D34E-BFA1-E4FB402FFCD0}" type="slidenum">
              <a:rPr lang="en-US" sz="1200" b="0"/>
              <a:pPr/>
              <a:t>49</a:t>
            </a:fld>
            <a:endParaRPr lang="en-US" sz="1200" b="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noTextEdit="1"/>
          </p:cNvSpPr>
          <p:nvPr>
            <p:ph type="sldImg"/>
          </p:nvPr>
        </p:nvSpPr>
        <p:spPr>
          <a:ln/>
        </p:spPr>
      </p:sp>
      <p:sp>
        <p:nvSpPr>
          <p:cNvPr id="1024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1024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FA07DCF5-F588-EC44-9E5F-29ADAE08845D}" type="slidenum">
              <a:rPr lang="en-US" sz="1200" b="0"/>
              <a:pPr/>
              <a:t>50</a:t>
            </a:fld>
            <a:endParaRPr lang="en-US" sz="1200" b="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noTextEdit="1"/>
          </p:cNvSpPr>
          <p:nvPr>
            <p:ph type="sldImg"/>
          </p:nvPr>
        </p:nvSpPr>
        <p:spPr>
          <a:ln/>
        </p:spPr>
      </p:sp>
      <p:sp>
        <p:nvSpPr>
          <p:cNvPr id="1044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1044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26F12F49-0DD3-6C4A-B1E6-BB78870DC356}" type="slidenum">
              <a:rPr lang="en-US" sz="1200" b="0"/>
              <a:pPr/>
              <a:t>51</a:t>
            </a:fld>
            <a:endParaRPr lang="en-US" sz="1200" b="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noTextEdit="1"/>
          </p:cNvSpPr>
          <p:nvPr>
            <p:ph type="sldImg"/>
          </p:nvPr>
        </p:nvSpPr>
        <p:spPr>
          <a:ln/>
        </p:spPr>
      </p:sp>
      <p:sp>
        <p:nvSpPr>
          <p:cNvPr id="1064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1064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0CFF11CF-6D1E-F043-8FBD-8545FEC3E0EA}" type="slidenum">
              <a:rPr lang="en-US" sz="1200" b="0"/>
              <a:pPr/>
              <a:t>52</a:t>
            </a:fld>
            <a:endParaRPr lang="en-US" sz="1200" b="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Image Placeholder 1"/>
          <p:cNvSpPr>
            <a:spLocks noGrp="1" noRot="1" noChangeAspect="1" noTextEdit="1"/>
          </p:cNvSpPr>
          <p:nvPr>
            <p:ph type="sldImg"/>
          </p:nvPr>
        </p:nvSpPr>
        <p:spPr>
          <a:ln/>
        </p:spPr>
      </p:sp>
      <p:sp>
        <p:nvSpPr>
          <p:cNvPr id="1095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1095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0D907E85-0E9B-2040-BCB8-4F296FAEBC0D}" type="slidenum">
              <a:rPr lang="en-US" sz="1200" b="0"/>
              <a:pPr/>
              <a:t>54</a:t>
            </a:fld>
            <a:endParaRPr lang="en-US" sz="1200" b="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lide Image Placeholder 1"/>
          <p:cNvSpPr>
            <a:spLocks noGrp="1" noRot="1" noChangeAspect="1" noTextEdit="1"/>
          </p:cNvSpPr>
          <p:nvPr>
            <p:ph type="sldImg"/>
          </p:nvPr>
        </p:nvSpPr>
        <p:spPr>
          <a:ln/>
        </p:spPr>
      </p:sp>
      <p:sp>
        <p:nvSpPr>
          <p:cNvPr id="81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81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AF04F886-6169-F24C-B340-4171579AD4F4}" type="slidenum">
              <a:rPr lang="en-US" sz="1200" b="0"/>
              <a:pPr/>
              <a:t>6</a:t>
            </a:fld>
            <a:endParaRPr lang="en-US" sz="1200" b="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noTextEdit="1"/>
          </p:cNvSpPr>
          <p:nvPr>
            <p:ph type="sldImg"/>
          </p:nvPr>
        </p:nvSpPr>
        <p:spPr>
          <a:ln/>
        </p:spPr>
      </p:sp>
      <p:sp>
        <p:nvSpPr>
          <p:cNvPr id="1167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167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C0725BEE-D6D9-9446-B8C3-5EEDAC3DF881}" type="slidenum">
              <a:rPr lang="en-US" sz="1200" b="0"/>
              <a:pPr/>
              <a:t>56</a:t>
            </a:fld>
            <a:endParaRPr lang="en-US" sz="1200" b="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lide Image Placeholder 1"/>
          <p:cNvSpPr>
            <a:spLocks noGrp="1" noRot="1" noChangeAspect="1" noTextEdit="1"/>
          </p:cNvSpPr>
          <p:nvPr>
            <p:ph type="sldImg"/>
          </p:nvPr>
        </p:nvSpPr>
        <p:spPr>
          <a:ln/>
        </p:spPr>
      </p:sp>
      <p:sp>
        <p:nvSpPr>
          <p:cNvPr id="1187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1187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F21DC8B7-F1F6-7648-B885-9F39CF438C44}" type="slidenum">
              <a:rPr lang="en-US" sz="1200" b="0"/>
              <a:pPr/>
              <a:t>57</a:t>
            </a:fld>
            <a:endParaRPr lang="en-US" sz="1200" b="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lide Image Placeholder 1"/>
          <p:cNvSpPr>
            <a:spLocks noGrp="1" noRot="1" noChangeAspect="1" noTextEdit="1"/>
          </p:cNvSpPr>
          <p:nvPr>
            <p:ph type="sldImg"/>
          </p:nvPr>
        </p:nvSpPr>
        <p:spPr>
          <a:ln/>
        </p:spPr>
      </p:sp>
      <p:sp>
        <p:nvSpPr>
          <p:cNvPr id="1208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1208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4F001717-3FE1-AE48-987D-7F77F44702DD}" type="slidenum">
              <a:rPr lang="en-US" sz="1200" b="0"/>
              <a:pPr/>
              <a:t>58</a:t>
            </a:fld>
            <a:endParaRPr lang="en-US" sz="1200" b="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CD0A00-A0D6-6F40-BF23-56B5A0BA28FB}" type="slidenum">
              <a:rPr lang="en-US"/>
              <a:pPr/>
              <a:t>59</a:t>
            </a:fld>
            <a:endParaRPr lang="en-US"/>
          </a:p>
        </p:txBody>
      </p:sp>
      <p:sp>
        <p:nvSpPr>
          <p:cNvPr id="6146" name="Rectangle 2"/>
          <p:cNvSpPr>
            <a:spLocks noRot="1" noChangeArrowheads="1" noTextEdit="1"/>
          </p:cNvSpPr>
          <p:nvPr>
            <p:ph type="sldImg"/>
          </p:nvPr>
        </p:nvSpPr>
        <p:spPr>
          <a:ln/>
          <a:extLst>
            <a:ext uri="{FAA26D3D-D897-4be2-8F04-BA451C77F1D7}">
              <ma14:placeholderFlag xmlns:ma14="http://schemas.microsoft.com/office/mac/drawingml/2011/main" val="1"/>
            </a:ext>
          </a:extLst>
        </p:spPr>
      </p:sp>
      <p:sp>
        <p:nvSpPr>
          <p:cNvPr id="6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noTextEdit="1"/>
          </p:cNvSpPr>
          <p:nvPr>
            <p:ph type="sldImg"/>
          </p:nvPr>
        </p:nvSpPr>
        <p:spPr>
          <a:ln/>
        </p:spPr>
      </p:sp>
      <p:sp>
        <p:nvSpPr>
          <p:cNvPr id="1228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1228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3D1E1B6B-CBEF-014E-92F7-914BC4BAE826}" type="slidenum">
              <a:rPr lang="en-US" sz="1200" b="0"/>
              <a:pPr/>
              <a:t>62</a:t>
            </a:fld>
            <a:endParaRPr lang="en-US" sz="1200" b="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p:cNvSpPr>
            <a:spLocks noGrp="1" noRot="1" noChangeAspect="1" noTextEdit="1"/>
          </p:cNvSpPr>
          <p:nvPr>
            <p:ph type="sldImg"/>
          </p:nvPr>
        </p:nvSpPr>
        <p:spPr>
          <a:ln/>
        </p:spPr>
      </p:sp>
      <p:sp>
        <p:nvSpPr>
          <p:cNvPr id="1249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1249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86055C9D-1573-5A4A-960E-AF3FC231FF47}" type="slidenum">
              <a:rPr lang="en-US" sz="1200" b="0"/>
              <a:pPr/>
              <a:t>63</a:t>
            </a:fld>
            <a:endParaRPr lang="en-US" sz="1200" b="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p:cNvSpPr>
            <a:spLocks noGrp="1" noRot="1" noChangeAspect="1" noTextEdit="1"/>
          </p:cNvSpPr>
          <p:nvPr>
            <p:ph type="sldImg"/>
          </p:nvPr>
        </p:nvSpPr>
        <p:spPr>
          <a:ln/>
        </p:spPr>
      </p:sp>
      <p:sp>
        <p:nvSpPr>
          <p:cNvPr id="1341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1341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823029CE-53A7-0E40-8E1D-CE1481BDCC90}" type="slidenum">
              <a:rPr lang="en-US" sz="1200" b="0"/>
              <a:pPr/>
              <a:t>64</a:t>
            </a:fld>
            <a:endParaRPr lang="en-US" sz="1200" b="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noTextEdit="1"/>
          </p:cNvSpPr>
          <p:nvPr>
            <p:ph type="sldImg"/>
          </p:nvPr>
        </p:nvSpPr>
        <p:spPr>
          <a:ln/>
        </p:spPr>
      </p:sp>
      <p:sp>
        <p:nvSpPr>
          <p:cNvPr id="1392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1392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BE634621-4FA6-724B-B8DC-9AEAD6925158}" type="slidenum">
              <a:rPr lang="en-US" sz="1200" b="0"/>
              <a:pPr/>
              <a:t>65</a:t>
            </a:fld>
            <a:endParaRPr lang="en-US" sz="1200" b="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p:cNvSpPr>
            <a:spLocks noGrp="1" noRot="1" noChangeAspect="1" noTextEdit="1"/>
          </p:cNvSpPr>
          <p:nvPr>
            <p:ph type="sldImg"/>
          </p:nvPr>
        </p:nvSpPr>
        <p:spPr>
          <a:ln/>
        </p:spPr>
      </p:sp>
      <p:sp>
        <p:nvSpPr>
          <p:cNvPr id="1413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1413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23F9097B-4E94-1F45-9FF1-3CA2611C20D0}" type="slidenum">
              <a:rPr lang="en-US" sz="1200" b="0"/>
              <a:pPr/>
              <a:t>66</a:t>
            </a:fld>
            <a:endParaRPr lang="en-US" sz="1200" b="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noTextEdit="1"/>
          </p:cNvSpPr>
          <p:nvPr>
            <p:ph type="sldImg"/>
          </p:nvPr>
        </p:nvSpPr>
        <p:spPr>
          <a:ln/>
        </p:spPr>
      </p:sp>
      <p:sp>
        <p:nvSpPr>
          <p:cNvPr id="1443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1443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5B3F8FBE-2A34-AB4E-9FC3-AD7FE3E213A1}" type="slidenum">
              <a:rPr lang="en-US" sz="1200" b="0"/>
              <a:pPr/>
              <a:t>68</a:t>
            </a:fld>
            <a:endParaRPr lang="en-US" sz="1200" b="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a:ln/>
        </p:spPr>
      </p:sp>
      <p:sp>
        <p:nvSpPr>
          <p:cNvPr id="153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
        <p:nvSpPr>
          <p:cNvPr id="153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351342F8-04BE-A64B-9177-78999FCA0BBC}" type="slidenum">
              <a:rPr lang="en-US" sz="1200" b="0"/>
              <a:pPr/>
              <a:t>7</a:t>
            </a:fld>
            <a:endParaRPr lang="en-US" sz="1200" b="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noTextEdit="1"/>
          </p:cNvSpPr>
          <p:nvPr>
            <p:ph type="sldImg"/>
          </p:nvPr>
        </p:nvSpPr>
        <p:spPr>
          <a:ln/>
        </p:spPr>
      </p:sp>
      <p:sp>
        <p:nvSpPr>
          <p:cNvPr id="1464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1464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27DDC0F1-24D5-3E41-8C75-09F97FE238C7}" type="slidenum">
              <a:rPr lang="en-US" sz="1200" b="0"/>
              <a:pPr/>
              <a:t>69</a:t>
            </a:fld>
            <a:endParaRPr lang="en-US" sz="1200" b="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p:cNvSpPr>
            <a:spLocks noGrp="1" noRot="1" noChangeAspect="1" noTextEdit="1"/>
          </p:cNvSpPr>
          <p:nvPr>
            <p:ph type="sldImg"/>
          </p:nvPr>
        </p:nvSpPr>
        <p:spPr>
          <a:ln/>
        </p:spPr>
      </p:sp>
      <p:sp>
        <p:nvSpPr>
          <p:cNvPr id="1484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1484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45F6F571-C718-A14F-8889-81E8E1593B4F}" type="slidenum">
              <a:rPr lang="en-US" sz="1200" b="0"/>
              <a:pPr/>
              <a:t>70</a:t>
            </a:fld>
            <a:endParaRPr lang="en-US" sz="1200" b="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p:cNvSpPr>
            <a:spLocks noGrp="1" noRot="1" noChangeAspect="1" noTextEdit="1"/>
          </p:cNvSpPr>
          <p:nvPr>
            <p:ph type="sldImg"/>
          </p:nvPr>
        </p:nvSpPr>
        <p:spPr>
          <a:ln/>
        </p:spPr>
      </p:sp>
      <p:sp>
        <p:nvSpPr>
          <p:cNvPr id="1525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1525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D1AA45B9-F555-8C41-AE4C-51558D880D5D}" type="slidenum">
              <a:rPr lang="en-US" sz="1200" b="0"/>
              <a:pPr/>
              <a:t>71</a:t>
            </a:fld>
            <a:endParaRPr lang="en-US" sz="1200" b="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Image Placeholder 1"/>
          <p:cNvSpPr>
            <a:spLocks noGrp="1" noRot="1" noChangeAspect="1" noTextEdit="1"/>
          </p:cNvSpPr>
          <p:nvPr>
            <p:ph type="sldImg"/>
          </p:nvPr>
        </p:nvSpPr>
        <p:spPr>
          <a:ln/>
        </p:spPr>
      </p:sp>
      <p:sp>
        <p:nvSpPr>
          <p:cNvPr id="1546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1546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9CF45388-B5DF-8443-A597-9C582EBD9392}" type="slidenum">
              <a:rPr lang="en-US" sz="1200" b="0"/>
              <a:pPr/>
              <a:t>72</a:t>
            </a:fld>
            <a:endParaRPr lang="en-US" sz="1200" b="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Slide Image Placeholder 1"/>
          <p:cNvSpPr>
            <a:spLocks noGrp="1" noRot="1" noChangeAspect="1" noTextEdit="1"/>
          </p:cNvSpPr>
          <p:nvPr>
            <p:ph type="sldImg"/>
          </p:nvPr>
        </p:nvSpPr>
        <p:spPr>
          <a:ln/>
        </p:spPr>
      </p:sp>
      <p:sp>
        <p:nvSpPr>
          <p:cNvPr id="1566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1566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30605A8B-01C2-3A42-BF94-1927A54BAA76}" type="slidenum">
              <a:rPr lang="en-US" sz="1200" b="0"/>
              <a:pPr/>
              <a:t>74</a:t>
            </a:fld>
            <a:endParaRPr lang="en-US" sz="1200" b="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a:ln/>
        </p:spPr>
      </p:sp>
      <p:sp>
        <p:nvSpPr>
          <p:cNvPr id="174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174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DC7396A2-1423-3341-BAD5-DD14EFC66F20}" type="slidenum">
              <a:rPr lang="en-US" sz="1200" b="0"/>
              <a:pPr/>
              <a:t>8</a:t>
            </a:fld>
            <a:endParaRPr lang="en-US" sz="1200" b="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086DF1E8-AE5E-1F46-9563-69FBA39394C1}" type="slidenum">
              <a:rPr lang="en-US" sz="1200" b="0"/>
              <a:pPr/>
              <a:t>9</a:t>
            </a:fld>
            <a:endParaRPr lang="en-US" sz="1200" b="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E66A3D76-DE01-6B4F-8839-B9915790D93E}" type="slidenum">
              <a:rPr lang="en-US" sz="1200" b="0"/>
              <a:pPr/>
              <a:t>10</a:t>
            </a:fld>
            <a:endParaRPr lang="en-US" sz="1200" b="0"/>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B275481-7516-CE42-9E56-74D7310CF34D}" type="slidenum">
              <a:rPr lang="en-US"/>
              <a:pPr>
                <a:defRPr/>
              </a:pPr>
              <a:t>‹#›</a:t>
            </a:fld>
            <a:endParaRPr lang="en-US"/>
          </a:p>
        </p:txBody>
      </p:sp>
    </p:spTree>
    <p:extLst>
      <p:ext uri="{BB962C8B-B14F-4D97-AF65-F5344CB8AC3E}">
        <p14:creationId xmlns:p14="http://schemas.microsoft.com/office/powerpoint/2010/main" val="711466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92EEA6-636D-494A-91DD-6FA909F1AAE4}" type="slidenum">
              <a:rPr lang="en-US"/>
              <a:pPr>
                <a:defRPr/>
              </a:pPr>
              <a:t>‹#›</a:t>
            </a:fld>
            <a:endParaRPr lang="en-US"/>
          </a:p>
        </p:txBody>
      </p:sp>
    </p:spTree>
    <p:extLst>
      <p:ext uri="{BB962C8B-B14F-4D97-AF65-F5344CB8AC3E}">
        <p14:creationId xmlns:p14="http://schemas.microsoft.com/office/powerpoint/2010/main" val="321715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43C76E9-F312-0A44-AC09-78AA11CBF4C7}" type="slidenum">
              <a:rPr lang="en-US"/>
              <a:pPr>
                <a:defRPr/>
              </a:pPr>
              <a:t>‹#›</a:t>
            </a:fld>
            <a:endParaRPr lang="en-US"/>
          </a:p>
        </p:txBody>
      </p:sp>
    </p:spTree>
    <p:extLst>
      <p:ext uri="{BB962C8B-B14F-4D97-AF65-F5344CB8AC3E}">
        <p14:creationId xmlns:p14="http://schemas.microsoft.com/office/powerpoint/2010/main" val="27331881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smtClean="0"/>
            </a:lvl1pPr>
          </a:lstStyle>
          <a:p>
            <a:pPr>
              <a:defRPr/>
            </a:pPr>
            <a:endParaRPr lang="en-US"/>
          </a:p>
        </p:txBody>
      </p:sp>
      <p:sp>
        <p:nvSpPr>
          <p:cNvPr id="8" name="Footer Placeholder 7"/>
          <p:cNvSpPr>
            <a:spLocks noGrp="1"/>
          </p:cNvSpPr>
          <p:nvPr>
            <p:ph type="ftr" sz="quarter" idx="11"/>
          </p:nvPr>
        </p:nvSpPr>
        <p:spPr>
          <a:xfrm>
            <a:off x="3124200" y="6245225"/>
            <a:ext cx="2895600" cy="476250"/>
          </a:xfrm>
        </p:spPr>
        <p:txBody>
          <a:bodyPr/>
          <a:lstStyle>
            <a:lvl1pPr>
              <a:defRPr smtClean="0"/>
            </a:lvl1pPr>
          </a:lstStyle>
          <a:p>
            <a:pPr>
              <a:defRPr/>
            </a:pPr>
            <a:endParaRPr lang="en-US"/>
          </a:p>
        </p:txBody>
      </p:sp>
      <p:sp>
        <p:nvSpPr>
          <p:cNvPr id="9" name="Slide Number Placeholder 8"/>
          <p:cNvSpPr>
            <a:spLocks noGrp="1"/>
          </p:cNvSpPr>
          <p:nvPr>
            <p:ph type="sldNum" sz="quarter" idx="12"/>
          </p:nvPr>
        </p:nvSpPr>
        <p:spPr>
          <a:xfrm>
            <a:off x="6553200" y="6245225"/>
            <a:ext cx="2133600" cy="476250"/>
          </a:xfrm>
        </p:spPr>
        <p:txBody>
          <a:bodyPr/>
          <a:lstStyle>
            <a:lvl1pPr>
              <a:defRPr smtClean="0"/>
            </a:lvl1pPr>
          </a:lstStyle>
          <a:p>
            <a:pPr>
              <a:defRPr/>
            </a:pPr>
            <a:fld id="{DCC9D9FB-0C95-7549-88A8-45679BF6C058}" type="slidenum">
              <a:rPr lang="en-US"/>
              <a:pPr>
                <a:defRPr/>
              </a:pPr>
              <a:t>‹#›</a:t>
            </a:fld>
            <a:endParaRPr lang="en-US"/>
          </a:p>
        </p:txBody>
      </p:sp>
    </p:spTree>
    <p:extLst>
      <p:ext uri="{BB962C8B-B14F-4D97-AF65-F5344CB8AC3E}">
        <p14:creationId xmlns:p14="http://schemas.microsoft.com/office/powerpoint/2010/main" val="695015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3D14302-FC84-2D43-BBD9-CD7ACC11CD69}" type="slidenum">
              <a:rPr lang="en-US"/>
              <a:pPr>
                <a:defRPr/>
              </a:pPr>
              <a:t>‹#›</a:t>
            </a:fld>
            <a:endParaRPr lang="en-US"/>
          </a:p>
        </p:txBody>
      </p:sp>
    </p:spTree>
    <p:extLst>
      <p:ext uri="{BB962C8B-B14F-4D97-AF65-F5344CB8AC3E}">
        <p14:creationId xmlns:p14="http://schemas.microsoft.com/office/powerpoint/2010/main" val="846654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AFCC82C-072C-044A-BC41-0B6BA783DD09}" type="slidenum">
              <a:rPr lang="en-US"/>
              <a:pPr>
                <a:defRPr/>
              </a:pPr>
              <a:t>‹#›</a:t>
            </a:fld>
            <a:endParaRPr lang="en-US"/>
          </a:p>
        </p:txBody>
      </p:sp>
    </p:spTree>
    <p:extLst>
      <p:ext uri="{BB962C8B-B14F-4D97-AF65-F5344CB8AC3E}">
        <p14:creationId xmlns:p14="http://schemas.microsoft.com/office/powerpoint/2010/main" val="1304376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48C9101-2362-F044-8627-AFD9845D6C92}" type="slidenum">
              <a:rPr lang="en-US"/>
              <a:pPr>
                <a:defRPr/>
              </a:pPr>
              <a:t>‹#›</a:t>
            </a:fld>
            <a:endParaRPr lang="en-US"/>
          </a:p>
        </p:txBody>
      </p:sp>
    </p:spTree>
    <p:extLst>
      <p:ext uri="{BB962C8B-B14F-4D97-AF65-F5344CB8AC3E}">
        <p14:creationId xmlns:p14="http://schemas.microsoft.com/office/powerpoint/2010/main" val="3100752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91C925A-1EE9-8240-A265-41D8FC474075}" type="slidenum">
              <a:rPr lang="en-US"/>
              <a:pPr>
                <a:defRPr/>
              </a:pPr>
              <a:t>‹#›</a:t>
            </a:fld>
            <a:endParaRPr lang="en-US"/>
          </a:p>
        </p:txBody>
      </p:sp>
    </p:spTree>
    <p:extLst>
      <p:ext uri="{BB962C8B-B14F-4D97-AF65-F5344CB8AC3E}">
        <p14:creationId xmlns:p14="http://schemas.microsoft.com/office/powerpoint/2010/main" val="2307888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DD89BD7-C73C-634B-91CF-CECE6BCB712F}" type="slidenum">
              <a:rPr lang="en-US"/>
              <a:pPr>
                <a:defRPr/>
              </a:pPr>
              <a:t>‹#›</a:t>
            </a:fld>
            <a:endParaRPr lang="en-US"/>
          </a:p>
        </p:txBody>
      </p:sp>
    </p:spTree>
    <p:extLst>
      <p:ext uri="{BB962C8B-B14F-4D97-AF65-F5344CB8AC3E}">
        <p14:creationId xmlns:p14="http://schemas.microsoft.com/office/powerpoint/2010/main" val="3863950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50BDF96-8ACE-6742-83E3-1C8052AEBC32}" type="slidenum">
              <a:rPr lang="en-US"/>
              <a:pPr>
                <a:defRPr/>
              </a:pPr>
              <a:t>‹#›</a:t>
            </a:fld>
            <a:endParaRPr lang="en-US"/>
          </a:p>
        </p:txBody>
      </p:sp>
    </p:spTree>
    <p:extLst>
      <p:ext uri="{BB962C8B-B14F-4D97-AF65-F5344CB8AC3E}">
        <p14:creationId xmlns:p14="http://schemas.microsoft.com/office/powerpoint/2010/main" val="3051070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28F2AAC-9DE1-274F-BE48-BE9A78206807}" type="slidenum">
              <a:rPr lang="en-US"/>
              <a:pPr>
                <a:defRPr/>
              </a:pPr>
              <a:t>‹#›</a:t>
            </a:fld>
            <a:endParaRPr lang="en-US"/>
          </a:p>
        </p:txBody>
      </p:sp>
    </p:spTree>
    <p:extLst>
      <p:ext uri="{BB962C8B-B14F-4D97-AF65-F5344CB8AC3E}">
        <p14:creationId xmlns:p14="http://schemas.microsoft.com/office/powerpoint/2010/main" val="3345815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F0D8FEB-5DC9-6049-A3AA-15B82487E374}" type="slidenum">
              <a:rPr lang="en-US"/>
              <a:pPr>
                <a:defRPr/>
              </a:pPr>
              <a:t>‹#›</a:t>
            </a:fld>
            <a:endParaRPr lang="en-US"/>
          </a:p>
        </p:txBody>
      </p:sp>
    </p:spTree>
    <p:extLst>
      <p:ext uri="{BB962C8B-B14F-4D97-AF65-F5344CB8AC3E}">
        <p14:creationId xmlns:p14="http://schemas.microsoft.com/office/powerpoint/2010/main" val="271144369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87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87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a:defRPr/>
            </a:pPr>
            <a:fld id="{45BB886E-E271-9046-A526-8CF5477DEC5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p:hf hdr="0" ftr="0" dt="0"/>
  <p:txStyles>
    <p:titleStyle>
      <a:lvl1pPr algn="ctr" defTabSz="457200" rtl="0" fontAlgn="base">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hyperlink" Target="http://hanser.ceat.okstate.edu/2003/new%20pages%2001/2003mt16sld.htm" TargetMode="External"/><Relationship Id="rId7" Type="http://schemas.openxmlformats.org/officeDocument/2006/relationships/image" Target="../media/image19.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20.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file://localhost/http://micromachine.stanford.edu/~lian/images/euro-paris-notredame.jpg" TargetMode="External"/><Relationship Id="rId6" Type="http://schemas.openxmlformats.org/officeDocument/2006/relationships/image" Target="../media/image29.jpeg"/><Relationship Id="rId7" Type="http://schemas.openxmlformats.org/officeDocument/2006/relationships/image" Target="../media/image30.jpeg"/><Relationship Id="rId8" Type="http://schemas.openxmlformats.org/officeDocument/2006/relationships/image" Target="../media/image31.png"/><Relationship Id="rId9"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36.jpeg"/><Relationship Id="rId7" Type="http://schemas.openxmlformats.org/officeDocument/2006/relationships/image" Target="../media/image37.jpeg"/><Relationship Id="rId8" Type="http://schemas.openxmlformats.org/officeDocument/2006/relationships/image" Target="../media/image38.jpeg"/><Relationship Id="rId9" Type="http://schemas.openxmlformats.org/officeDocument/2006/relationships/image" Target="../media/image39.jpeg"/><Relationship Id="rId10" Type="http://schemas.openxmlformats.org/officeDocument/2006/relationships/image" Target="../media/image40.jpeg"/><Relationship Id="rId11" Type="http://schemas.openxmlformats.org/officeDocument/2006/relationships/image" Target="../media/image41.jpeg"/><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5" Type="http://schemas.openxmlformats.org/officeDocument/2006/relationships/hyperlink" Target="http://www.sacred-destinations.com/france/chartres-cathedral-pictures/facade-cc-jimforest.jpg" TargetMode="External"/><Relationship Id="rId6" Type="http://schemas.openxmlformats.org/officeDocument/2006/relationships/image" Target="../media/image48.jpeg"/><Relationship Id="rId7" Type="http://schemas.openxmlformats.org/officeDocument/2006/relationships/image" Target="../media/image49.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50.jpeg"/><Relationship Id="rId5" Type="http://schemas.openxmlformats.org/officeDocument/2006/relationships/image" Target="../media/image51.jpeg"/><Relationship Id="rId6" Type="http://schemas.openxmlformats.org/officeDocument/2006/relationships/image" Target="../media/image52.jpeg"/><Relationship Id="rId7" Type="http://schemas.openxmlformats.org/officeDocument/2006/relationships/image" Target="../media/image53.jpeg"/><Relationship Id="rId8" Type="http://schemas.openxmlformats.org/officeDocument/2006/relationships/image" Target="../media/image54.png"/><Relationship Id="rId9" Type="http://schemas.openxmlformats.org/officeDocument/2006/relationships/image" Target="../media/image55.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9.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62.jpeg"/></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png"/><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69.jpeg"/></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72.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7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jpeg"/></Relationships>
</file>

<file path=ppt/slides/_rels/slide39.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eg"/><Relationship Id="rId5" Type="http://schemas.openxmlformats.org/officeDocument/2006/relationships/image" Target="../media/image77.jpeg"/><Relationship Id="rId6" Type="http://schemas.openxmlformats.org/officeDocument/2006/relationships/image" Target="../media/image78.jpe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7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80.jpeg"/></Relationships>
</file>

<file path=ppt/slides/_rels/slide42.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82.jpeg"/><Relationship Id="rId5" Type="http://schemas.openxmlformats.org/officeDocument/2006/relationships/image" Target="../media/image83.jpeg"/><Relationship Id="rId6" Type="http://schemas.openxmlformats.org/officeDocument/2006/relationships/image" Target="../media/image84.jpe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85.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86.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8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88.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89.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90.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91.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7" Type="http://schemas.openxmlformats.org/officeDocument/2006/relationships/image" Target="../media/image8.jpeg"/><Relationship Id="rId8" Type="http://schemas.openxmlformats.org/officeDocument/2006/relationships/image" Target="../media/image9.jpeg"/><Relationship Id="rId9"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92.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9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94.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96.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98.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99.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100.jpeg"/></Relationships>
</file>

<file path=ppt/slides/_rels/slide59.xml.rels><?xml version="1.0" encoding="UTF-8" standalone="yes"?>
<Relationships xmlns="http://schemas.openxmlformats.org/package/2006/relationships"><Relationship Id="rId3" Type="http://schemas.openxmlformats.org/officeDocument/2006/relationships/image" Target="../media/image101.jpeg"/><Relationship Id="rId4" Type="http://schemas.openxmlformats.org/officeDocument/2006/relationships/image" Target="../media/image102.jpeg"/><Relationship Id="rId5" Type="http://schemas.openxmlformats.org/officeDocument/2006/relationships/image" Target="../media/image103.jpeg"/><Relationship Id="rId6" Type="http://schemas.openxmlformats.org/officeDocument/2006/relationships/image" Target="../media/image104.jpeg"/><Relationship Id="rId7" Type="http://schemas.openxmlformats.org/officeDocument/2006/relationships/image" Target="../media/image105.png"/><Relationship Id="rId1" Type="http://schemas.openxmlformats.org/officeDocument/2006/relationships/slideLayout" Target="../slideLayouts/slideLayout7.xml"/><Relationship Id="rId2"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3.jpeg"/><Relationship Id="rId3" Type="http://schemas.openxmlformats.org/officeDocument/2006/relationships/image" Target="../media/image106.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jpeg"/><Relationship Id="rId3" Type="http://schemas.openxmlformats.org/officeDocument/2006/relationships/image" Target="../media/image108.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109.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110.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111.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112.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13.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115.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11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117.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118.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119.jpeg"/></Relationships>
</file>

<file path=ppt/slides/_rels/slide73.xml.rels><?xml version="1.0" encoding="UTF-8" standalone="yes"?>
<Relationships xmlns="http://schemas.openxmlformats.org/package/2006/relationships"><Relationship Id="rId3" Type="http://schemas.openxmlformats.org/officeDocument/2006/relationships/image" Target="../media/image121.jpeg"/><Relationship Id="rId4" Type="http://schemas.openxmlformats.org/officeDocument/2006/relationships/hyperlink" Target="http://www.pbase.com/michael_w/your_favourites" TargetMode="External"/><Relationship Id="rId5" Type="http://schemas.openxmlformats.org/officeDocument/2006/relationships/image" Target="../media/image122.jpeg"/><Relationship Id="rId1" Type="http://schemas.openxmlformats.org/officeDocument/2006/relationships/slideLayout" Target="../slideLayouts/slideLayout6.xml"/><Relationship Id="rId2" Type="http://schemas.openxmlformats.org/officeDocument/2006/relationships/image" Target="../media/image120.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123.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6"/>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C0F2F524-DC1E-C342-AB82-A8E8E293B694}" type="slidenum">
              <a:rPr lang="en-US" sz="1400" b="0">
                <a:latin typeface="Garamond" charset="0"/>
              </a:rPr>
              <a:pPr/>
              <a:t>1</a:t>
            </a:fld>
            <a:endParaRPr lang="en-US" sz="1400" b="0">
              <a:latin typeface="Garamond" charset="0"/>
            </a:endParaRPr>
          </a:p>
        </p:txBody>
      </p:sp>
      <p:sp>
        <p:nvSpPr>
          <p:cNvPr id="3074" name="Title 1"/>
          <p:cNvSpPr>
            <a:spLocks noGrp="1"/>
          </p:cNvSpPr>
          <p:nvPr>
            <p:ph type="ctrTitle"/>
          </p:nvPr>
        </p:nvSpPr>
        <p:spPr/>
        <p:txBody>
          <a:bodyPr/>
          <a:lstStyle/>
          <a:p>
            <a:r>
              <a:rPr lang="en-US" sz="6000">
                <a:latin typeface="Century Gothic" charset="0"/>
                <a:cs typeface="Century Gothic" charset="0"/>
              </a:rPr>
              <a:t>Gothic Europe</a:t>
            </a:r>
          </a:p>
        </p:txBody>
      </p:sp>
      <p:sp>
        <p:nvSpPr>
          <p:cNvPr id="3" name="Subtitle 2"/>
          <p:cNvSpPr>
            <a:spLocks noGrp="1"/>
          </p:cNvSpPr>
          <p:nvPr>
            <p:ph type="subTitle" idx="1"/>
          </p:nvPr>
        </p:nvSpPr>
        <p:spPr/>
        <p:txBody>
          <a:bodyPr rtlCol="0">
            <a:normAutofit/>
          </a:bodyPr>
          <a:lstStyle/>
          <a:p>
            <a:pPr fontAlgn="auto">
              <a:spcAft>
                <a:spcPts val="0"/>
              </a:spcAft>
              <a:buFont typeface="Arial"/>
              <a:buNone/>
              <a:defRPr/>
            </a:pPr>
            <a:r>
              <a:rPr lang="en-US" dirty="0" smtClean="0">
                <a:latin typeface="Sofia"/>
                <a:ea typeface="+mn-ea"/>
                <a:cs typeface="Sofia"/>
              </a:rPr>
              <a:t>Chapter 13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Chartres, west facade"/>
          <p:cNvPicPr>
            <a:picLocks noChangeAspect="1" noChangeArrowheads="1"/>
          </p:cNvPicPr>
          <p:nvPr/>
        </p:nvPicPr>
        <p:blipFill>
          <a:blip r:embed="rId3">
            <a:extLst>
              <a:ext uri="{28A0092B-C50C-407E-A947-70E740481C1C}">
                <a14:useLocalDpi xmlns:a14="http://schemas.microsoft.com/office/drawing/2010/main" val="0"/>
              </a:ext>
            </a:extLst>
          </a:blip>
          <a:srcRect t="1738" r="1135"/>
          <a:stretch>
            <a:fillRect/>
          </a:stretch>
        </p:blipFill>
        <p:spPr bwMode="auto">
          <a:xfrm>
            <a:off x="228600" y="533400"/>
            <a:ext cx="6248400" cy="36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3"/>
          <p:cNvSpPr>
            <a:spLocks noChangeArrowheads="1"/>
          </p:cNvSpPr>
          <p:nvPr/>
        </p:nvSpPr>
        <p:spPr bwMode="auto">
          <a:xfrm>
            <a:off x="1066800" y="152400"/>
            <a:ext cx="4311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20000"/>
              </a:spcBef>
              <a:defRPr/>
            </a:pPr>
            <a:r>
              <a:rPr lang="en-US"/>
              <a:t>Royal Portal</a:t>
            </a:r>
          </a:p>
        </p:txBody>
      </p:sp>
      <p:sp>
        <p:nvSpPr>
          <p:cNvPr id="13316" name="Rectangle 4"/>
          <p:cNvSpPr>
            <a:spLocks noChangeArrowheads="1"/>
          </p:cNvSpPr>
          <p:nvPr/>
        </p:nvSpPr>
        <p:spPr bwMode="auto">
          <a:xfrm>
            <a:off x="-184150" y="649128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t>l</a:t>
            </a:r>
          </a:p>
        </p:txBody>
      </p:sp>
      <p:pic>
        <p:nvPicPr>
          <p:cNvPr id="20484" name="Picture 5" descr="jamb figur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3505200"/>
            <a:ext cx="213836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Rectangle 6"/>
          <p:cNvSpPr>
            <a:spLocks noChangeArrowheads="1"/>
          </p:cNvSpPr>
          <p:nvPr/>
        </p:nvSpPr>
        <p:spPr bwMode="auto">
          <a:xfrm>
            <a:off x="6705600" y="2362200"/>
            <a:ext cx="2209800"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600"/>
              <a:t>Old Testament queen and two kings, </a:t>
            </a:r>
            <a:r>
              <a:rPr lang="en-US" sz="1600">
                <a:solidFill>
                  <a:srgbClr val="CC0000"/>
                </a:solidFill>
              </a:rPr>
              <a:t>jamb statues</a:t>
            </a:r>
            <a:r>
              <a:rPr lang="en-US" sz="1600"/>
              <a:t>, central doorway</a:t>
            </a:r>
          </a:p>
        </p:txBody>
      </p:sp>
      <p:pic>
        <p:nvPicPr>
          <p:cNvPr id="20487" name="Picture 10" descr="Cathedral%20of%20Chartres"/>
          <p:cNvPicPr>
            <a:picLocks noChangeAspect="1" noChangeArrowheads="1"/>
          </p:cNvPicPr>
          <p:nvPr/>
        </p:nvPicPr>
        <p:blipFill>
          <a:blip r:embed="rId5">
            <a:extLst>
              <a:ext uri="{28A0092B-C50C-407E-A947-70E740481C1C}">
                <a14:useLocalDpi xmlns:a14="http://schemas.microsoft.com/office/drawing/2010/main" val="0"/>
              </a:ext>
            </a:extLst>
          </a:blip>
          <a:srcRect l="10934" t="2202" r="4140" b="27359"/>
          <a:stretch>
            <a:fillRect/>
          </a:stretch>
        </p:blipFill>
        <p:spPr bwMode="auto">
          <a:xfrm>
            <a:off x="6858000" y="1066800"/>
            <a:ext cx="1905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3" name="Rectangle 11"/>
          <p:cNvSpPr>
            <a:spLocks noChangeArrowheads="1"/>
          </p:cNvSpPr>
          <p:nvPr/>
        </p:nvSpPr>
        <p:spPr bwMode="auto">
          <a:xfrm>
            <a:off x="6934200" y="6615113"/>
            <a:ext cx="1639888" cy="27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sz="400">
                <a:hlinkClick r:id="rId6"/>
              </a:rPr>
              <a:t>hanser.ceat.okstate.edu/.../2003mt16sld.htm</a:t>
            </a:r>
            <a:r>
              <a:rPr lang="en-US" sz="400"/>
              <a:t> </a:t>
            </a:r>
          </a:p>
          <a:p>
            <a:pPr>
              <a:defRPr/>
            </a:pPr>
            <a:r>
              <a:rPr lang="en-US" sz="400"/>
              <a:t>Gardner</a:t>
            </a:r>
            <a:r>
              <a:rPr lang="ja-JP" altLang="en-US" sz="400">
                <a:latin typeface="Arial"/>
              </a:rPr>
              <a:t>’</a:t>
            </a:r>
            <a:r>
              <a:rPr lang="en-US" sz="400"/>
              <a:t>s Art Through the Ages</a:t>
            </a:r>
          </a:p>
          <a:p>
            <a:pPr>
              <a:defRPr/>
            </a:pPr>
            <a:r>
              <a:rPr lang="en-US" sz="400"/>
              <a:t>http://www.mtholyoke.edu/acad/intdept/pnp/images/cath1-17.jpg</a:t>
            </a:r>
          </a:p>
        </p:txBody>
      </p:sp>
      <p:sp>
        <p:nvSpPr>
          <p:cNvPr id="13325" name="Rectangle 13"/>
          <p:cNvSpPr>
            <a:spLocks noChangeArrowheads="1"/>
          </p:cNvSpPr>
          <p:nvPr/>
        </p:nvSpPr>
        <p:spPr bwMode="auto">
          <a:xfrm>
            <a:off x="5486400" y="152400"/>
            <a:ext cx="2152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a:t>Chartes Cathedral</a:t>
            </a:r>
          </a:p>
        </p:txBody>
      </p:sp>
      <p:pic>
        <p:nvPicPr>
          <p:cNvPr id="20490" name="Picture 16" descr="Chartres, west facade"/>
          <p:cNvPicPr>
            <a:picLocks noChangeAspect="1" noChangeArrowheads="1"/>
          </p:cNvPicPr>
          <p:nvPr/>
        </p:nvPicPr>
        <p:blipFill>
          <a:blip r:embed="rId3">
            <a:extLst>
              <a:ext uri="{28A0092B-C50C-407E-A947-70E740481C1C}">
                <a14:useLocalDpi xmlns:a14="http://schemas.microsoft.com/office/drawing/2010/main" val="0"/>
              </a:ext>
            </a:extLst>
          </a:blip>
          <a:srcRect l="35547" t="1738" r="31128" b="52359"/>
          <a:stretch>
            <a:fillRect/>
          </a:stretch>
        </p:blipFill>
        <p:spPr bwMode="auto">
          <a:xfrm>
            <a:off x="228600" y="4359275"/>
            <a:ext cx="3124200"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0" name="Picture 18"/>
          <p:cNvPicPr>
            <a:picLocks noChangeAspect="1" noChangeArrowheads="1"/>
          </p:cNvPicPr>
          <p:nvPr/>
        </p:nvPicPr>
        <p:blipFill>
          <a:blip r:embed="rId7">
            <a:extLst>
              <a:ext uri="{28A0092B-C50C-407E-A947-70E740481C1C}">
                <a14:useLocalDpi xmlns:a14="http://schemas.microsoft.com/office/drawing/2010/main" val="0"/>
              </a:ext>
            </a:extLst>
          </a:blip>
          <a:srcRect l="1042" t="1563" r="4167" b="3125"/>
          <a:stretch>
            <a:fillRect/>
          </a:stretch>
        </p:blipFill>
        <p:spPr bwMode="auto">
          <a:xfrm>
            <a:off x="3429000" y="4343400"/>
            <a:ext cx="3200400" cy="214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3331" name="Line 19"/>
          <p:cNvSpPr>
            <a:spLocks noChangeShapeType="1"/>
          </p:cNvSpPr>
          <p:nvPr/>
        </p:nvSpPr>
        <p:spPr bwMode="auto">
          <a:xfrm flipH="1" flipV="1">
            <a:off x="4495800" y="3276600"/>
            <a:ext cx="685800" cy="1600200"/>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jamb figu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533400"/>
            <a:ext cx="349408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0" name="Picture 3" descr="Caryatid, Erechtheion, Acropol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533400"/>
            <a:ext cx="202247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Rectangle 4"/>
          <p:cNvSpPr>
            <a:spLocks noChangeArrowheads="1"/>
          </p:cNvSpPr>
          <p:nvPr/>
        </p:nvSpPr>
        <p:spPr bwMode="auto">
          <a:xfrm>
            <a:off x="1676400" y="5791200"/>
            <a:ext cx="2698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a:t>Attached, yet 3-d effect</a:t>
            </a:r>
          </a:p>
        </p:txBody>
      </p:sp>
      <p:sp>
        <p:nvSpPr>
          <p:cNvPr id="73733" name="Rectangle 5"/>
          <p:cNvSpPr>
            <a:spLocks noChangeArrowheads="1"/>
          </p:cNvSpPr>
          <p:nvPr/>
        </p:nvSpPr>
        <p:spPr bwMode="auto">
          <a:xfrm>
            <a:off x="6400800" y="5943600"/>
            <a:ext cx="1631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a:t>Column itself</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0" y="5486400"/>
            <a:ext cx="3429000" cy="523875"/>
          </a:xfrm>
        </p:spPr>
        <p:txBody>
          <a:bodyPr/>
          <a:lstStyle/>
          <a:p>
            <a:r>
              <a:rPr lang="en-US" sz="1200" b="1">
                <a:latin typeface="Garamond" charset="0"/>
              </a:rPr>
              <a:t>Figure 13-8  </a:t>
            </a:r>
            <a:r>
              <a:rPr lang="en-US" sz="1200">
                <a:latin typeface="Garamond" charset="0"/>
              </a:rPr>
              <a:t>West facade of Laon Cathedral, Laon, France, begun ca. 1190.  </a:t>
            </a:r>
          </a:p>
        </p:txBody>
      </p:sp>
      <p:sp>
        <p:nvSpPr>
          <p:cNvPr id="2457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15A3C9AA-4393-D248-BE29-B3B88C006342}" type="slidenum">
              <a:rPr lang="en-US" sz="1400" b="0">
                <a:latin typeface="Garamond" charset="0"/>
              </a:rPr>
              <a:pPr/>
              <a:t>12</a:t>
            </a:fld>
            <a:endParaRPr lang="en-US" sz="1400" b="0">
              <a:latin typeface="Garamond" charset="0"/>
            </a:endParaRPr>
          </a:p>
        </p:txBody>
      </p:sp>
      <p:pic>
        <p:nvPicPr>
          <p:cNvPr id="24579" name="Picture 3" descr=" 18-07.jpg                                                      0000AE99schmoopy                       BC89C2C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6788" y="0"/>
            <a:ext cx="51800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a:xfrm>
            <a:off x="0" y="5486400"/>
            <a:ext cx="3200400" cy="738188"/>
          </a:xfrm>
        </p:spPr>
        <p:txBody>
          <a:bodyPr/>
          <a:lstStyle/>
          <a:p>
            <a:r>
              <a:rPr lang="en-US" sz="1200" b="1">
                <a:latin typeface="Garamond" charset="0"/>
              </a:rPr>
              <a:t>Figure 13-9 </a:t>
            </a:r>
            <a:r>
              <a:rPr lang="en-US" sz="1200">
                <a:latin typeface="Garamond" charset="0"/>
              </a:rPr>
              <a:t> Interior of Laon Cathedral (looking northeast), Laon, France, begun ca. 1190. </a:t>
            </a:r>
          </a:p>
        </p:txBody>
      </p:sp>
      <p:sp>
        <p:nvSpPr>
          <p:cNvPr id="2662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3A671CE3-DE59-A145-A4D0-291EE941D3CE}" type="slidenum">
              <a:rPr lang="en-US" sz="1400" b="0">
                <a:latin typeface="Garamond" charset="0"/>
              </a:rPr>
              <a:pPr/>
              <a:t>13</a:t>
            </a:fld>
            <a:endParaRPr lang="en-US" sz="1400" b="0">
              <a:latin typeface="Garamond" charset="0"/>
            </a:endParaRPr>
          </a:p>
        </p:txBody>
      </p:sp>
      <p:pic>
        <p:nvPicPr>
          <p:cNvPr id="26627" name="Picture 6" descr="18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0"/>
            <a:ext cx="4570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F3D14302-FC84-2D43-BBD9-CD7ACC11CD69}" type="slidenum">
              <a:rPr lang="en-US" smtClean="0"/>
              <a:pPr>
                <a:defRPr/>
              </a:pPr>
              <a:t>14</a:t>
            </a:fld>
            <a:endParaRPr lang="en-US"/>
          </a:p>
        </p:txBody>
      </p:sp>
      <p:pic>
        <p:nvPicPr>
          <p:cNvPr id="10" name="Picture 9" descr="Screen Shot 2014-11-11 at 8.41.5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304800"/>
            <a:ext cx="5295900" cy="6235700"/>
          </a:xfrm>
          <a:prstGeom prst="rect">
            <a:avLst/>
          </a:prstGeom>
        </p:spPr>
      </p:pic>
    </p:spTree>
    <p:extLst>
      <p:ext uri="{BB962C8B-B14F-4D97-AF65-F5344CB8AC3E}">
        <p14:creationId xmlns:p14="http://schemas.microsoft.com/office/powerpoint/2010/main" val="7959137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a:xfrm>
            <a:off x="0" y="5486400"/>
            <a:ext cx="8686800" cy="523875"/>
          </a:xfrm>
        </p:spPr>
        <p:txBody>
          <a:bodyPr/>
          <a:lstStyle/>
          <a:p>
            <a:r>
              <a:rPr lang="en-US" sz="1200" b="1">
                <a:latin typeface="Garamond" charset="0"/>
              </a:rPr>
              <a:t>Figure 13-10</a:t>
            </a:r>
            <a:r>
              <a:rPr lang="en-US" sz="1200">
                <a:latin typeface="Garamond" charset="0"/>
              </a:rPr>
              <a:t>  Nave elevations of four French Gothic cathedrals at the same scale (after Louis Grodecki).</a:t>
            </a:r>
            <a:br>
              <a:rPr lang="en-US" sz="1200">
                <a:latin typeface="Garamond" charset="0"/>
              </a:rPr>
            </a:br>
            <a:endParaRPr lang="en-US" sz="1200">
              <a:latin typeface="Garamond" charset="0"/>
            </a:endParaRPr>
          </a:p>
        </p:txBody>
      </p:sp>
      <p:sp>
        <p:nvSpPr>
          <p:cNvPr id="3072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8AD4C5DE-BB1E-C941-B373-67CBEBD228BC}" type="slidenum">
              <a:rPr lang="en-US" sz="1400" b="0">
                <a:latin typeface="Garamond" charset="0"/>
              </a:rPr>
              <a:pPr/>
              <a:t>15</a:t>
            </a:fld>
            <a:endParaRPr lang="en-US" sz="1400" b="0">
              <a:latin typeface="Garamond" charset="0"/>
            </a:endParaRPr>
          </a:p>
        </p:txBody>
      </p:sp>
      <p:pic>
        <p:nvPicPr>
          <p:cNvPr id="30723" name="Picture 3" descr=" 18-09.jpg                                                      0000AE99schmoopy                       BC89C2C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4638"/>
            <a:ext cx="9144000" cy="490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5" name="Picture 3" descr="Gothic cathedral elevations"/>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2266"/>
          <a:stretch>
            <a:fillRect/>
          </a:stretch>
        </p:blipFill>
        <p:spPr>
          <a:xfrm>
            <a:off x="2590800" y="1219200"/>
            <a:ext cx="6172200" cy="4691063"/>
          </a:xfrm>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74756" name="Rectangle 4"/>
          <p:cNvSpPr>
            <a:spLocks noChangeArrowheads="1"/>
          </p:cNvSpPr>
          <p:nvPr/>
        </p:nvSpPr>
        <p:spPr bwMode="auto">
          <a:xfrm>
            <a:off x="6477000" y="0"/>
            <a:ext cx="1479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a:solidFill>
                  <a:srgbClr val="CC0000"/>
                </a:solidFill>
              </a:rPr>
              <a:t>High Gothic</a:t>
            </a:r>
          </a:p>
        </p:txBody>
      </p:sp>
      <p:sp>
        <p:nvSpPr>
          <p:cNvPr id="74757" name="Rectangle 5"/>
          <p:cNvSpPr>
            <a:spLocks noChangeArrowheads="1"/>
          </p:cNvSpPr>
          <p:nvPr/>
        </p:nvSpPr>
        <p:spPr bwMode="auto">
          <a:xfrm>
            <a:off x="3276600" y="0"/>
            <a:ext cx="1530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a:solidFill>
                  <a:srgbClr val="CC0000"/>
                </a:solidFill>
              </a:rPr>
              <a:t>Early Gothic</a:t>
            </a:r>
          </a:p>
        </p:txBody>
      </p:sp>
      <p:sp>
        <p:nvSpPr>
          <p:cNvPr id="74761" name="Rectangle 9"/>
          <p:cNvSpPr>
            <a:spLocks noChangeArrowheads="1"/>
          </p:cNvSpPr>
          <p:nvPr/>
        </p:nvSpPr>
        <p:spPr bwMode="auto">
          <a:xfrm>
            <a:off x="762000" y="3565525"/>
            <a:ext cx="2152650" cy="27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r>
              <a:rPr lang="en-US">
                <a:solidFill>
                  <a:srgbClr val="CC0000"/>
                </a:solidFill>
              </a:rPr>
              <a:t>Clerestory</a:t>
            </a:r>
          </a:p>
          <a:p>
            <a:pPr>
              <a:defRPr/>
            </a:pPr>
            <a:endParaRPr lang="en-US" sz="1000">
              <a:solidFill>
                <a:srgbClr val="CC0000"/>
              </a:solidFill>
            </a:endParaRPr>
          </a:p>
          <a:p>
            <a:pPr>
              <a:defRPr/>
            </a:pPr>
            <a:r>
              <a:rPr lang="en-US">
                <a:solidFill>
                  <a:srgbClr val="CC0000"/>
                </a:solidFill>
              </a:rPr>
              <a:t>Triforium</a:t>
            </a:r>
          </a:p>
          <a:p>
            <a:pPr>
              <a:defRPr/>
            </a:pPr>
            <a:endParaRPr lang="en-US" sz="1000">
              <a:solidFill>
                <a:srgbClr val="CC0000"/>
              </a:solidFill>
            </a:endParaRPr>
          </a:p>
          <a:p>
            <a:pPr>
              <a:defRPr/>
            </a:pPr>
            <a:r>
              <a:rPr lang="en-US">
                <a:solidFill>
                  <a:srgbClr val="CC0000"/>
                </a:solidFill>
              </a:rPr>
              <a:t>Vaulted Gallery</a:t>
            </a:r>
          </a:p>
          <a:p>
            <a:pPr>
              <a:defRPr/>
            </a:pPr>
            <a:endParaRPr lang="en-US" sz="1000">
              <a:solidFill>
                <a:srgbClr val="CC0000"/>
              </a:solidFill>
            </a:endParaRPr>
          </a:p>
          <a:p>
            <a:pPr>
              <a:defRPr/>
            </a:pPr>
            <a:r>
              <a:rPr lang="en-US">
                <a:solidFill>
                  <a:srgbClr val="CC0000"/>
                </a:solidFill>
              </a:rPr>
              <a:t>Nave Arcade </a:t>
            </a:r>
          </a:p>
          <a:p>
            <a:pPr>
              <a:defRPr/>
            </a:pPr>
            <a:endParaRPr lang="en-US">
              <a:solidFill>
                <a:srgbClr val="CC0000"/>
              </a:solidFill>
            </a:endParaRPr>
          </a:p>
          <a:p>
            <a:pPr>
              <a:defRPr/>
            </a:pPr>
            <a:endParaRPr lang="en-US">
              <a:solidFill>
                <a:srgbClr val="CC0000"/>
              </a:solidFill>
            </a:endParaRPr>
          </a:p>
          <a:p>
            <a:pPr>
              <a:defRPr/>
            </a:pPr>
            <a:endParaRPr lang="en-US">
              <a:solidFill>
                <a:srgbClr val="CC0000"/>
              </a:solidFill>
            </a:endParaRPr>
          </a:p>
          <a:p>
            <a:pPr>
              <a:defRPr/>
            </a:pPr>
            <a:endParaRPr lang="en-US">
              <a:solidFill>
                <a:srgbClr val="CC0000"/>
              </a:solidFill>
            </a:endParaRPr>
          </a:p>
        </p:txBody>
      </p:sp>
      <p:sp>
        <p:nvSpPr>
          <p:cNvPr id="74763" name="Line 11"/>
          <p:cNvSpPr>
            <a:spLocks noChangeShapeType="1"/>
          </p:cNvSpPr>
          <p:nvPr/>
        </p:nvSpPr>
        <p:spPr bwMode="auto">
          <a:xfrm>
            <a:off x="2819400" y="4724400"/>
            <a:ext cx="990600" cy="0"/>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74764" name="Line 12"/>
          <p:cNvSpPr>
            <a:spLocks noChangeShapeType="1"/>
          </p:cNvSpPr>
          <p:nvPr/>
        </p:nvSpPr>
        <p:spPr bwMode="auto">
          <a:xfrm>
            <a:off x="2895600" y="4267200"/>
            <a:ext cx="990600" cy="0"/>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74765" name="Line 13"/>
          <p:cNvSpPr>
            <a:spLocks noChangeShapeType="1"/>
          </p:cNvSpPr>
          <p:nvPr/>
        </p:nvSpPr>
        <p:spPr bwMode="auto">
          <a:xfrm>
            <a:off x="2819400" y="4038600"/>
            <a:ext cx="990600" cy="0"/>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74766" name="Line 14"/>
          <p:cNvSpPr>
            <a:spLocks noChangeShapeType="1"/>
          </p:cNvSpPr>
          <p:nvPr/>
        </p:nvSpPr>
        <p:spPr bwMode="auto">
          <a:xfrm>
            <a:off x="2819400" y="3352800"/>
            <a:ext cx="990600" cy="0"/>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74767" name="Line 15"/>
          <p:cNvSpPr>
            <a:spLocks noChangeShapeType="1"/>
          </p:cNvSpPr>
          <p:nvPr/>
        </p:nvSpPr>
        <p:spPr bwMode="auto">
          <a:xfrm>
            <a:off x="2819400" y="5105400"/>
            <a:ext cx="990600" cy="0"/>
          </a:xfrm>
          <a:prstGeom prst="line">
            <a:avLst/>
          </a:prstGeom>
          <a:noFill/>
          <a:ln w="38100">
            <a:solidFill>
              <a:srgbClr val="CC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74769" name="Rectangle 17"/>
          <p:cNvSpPr>
            <a:spLocks noChangeArrowheads="1"/>
          </p:cNvSpPr>
          <p:nvPr/>
        </p:nvSpPr>
        <p:spPr bwMode="auto">
          <a:xfrm>
            <a:off x="3962400" y="2133600"/>
            <a:ext cx="1047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a:solidFill>
                  <a:srgbClr val="CC0000"/>
                </a:solidFill>
              </a:rPr>
              <a:t>Lancets</a:t>
            </a:r>
          </a:p>
        </p:txBody>
      </p:sp>
      <p:sp>
        <p:nvSpPr>
          <p:cNvPr id="74770" name="Line 18"/>
          <p:cNvSpPr>
            <a:spLocks noChangeShapeType="1"/>
          </p:cNvSpPr>
          <p:nvPr/>
        </p:nvSpPr>
        <p:spPr bwMode="auto">
          <a:xfrm flipH="1">
            <a:off x="4343400" y="2514600"/>
            <a:ext cx="152400" cy="533400"/>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74771" name="Line 19"/>
          <p:cNvSpPr>
            <a:spLocks noChangeShapeType="1"/>
          </p:cNvSpPr>
          <p:nvPr/>
        </p:nvSpPr>
        <p:spPr bwMode="auto">
          <a:xfrm>
            <a:off x="4648200" y="2514600"/>
            <a:ext cx="152400" cy="609600"/>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74773" name="Rectangle 21"/>
          <p:cNvSpPr>
            <a:spLocks noChangeArrowheads="1"/>
          </p:cNvSpPr>
          <p:nvPr/>
        </p:nvSpPr>
        <p:spPr bwMode="auto">
          <a:xfrm>
            <a:off x="2566988" y="5943600"/>
            <a:ext cx="1196975"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400">
                <a:solidFill>
                  <a:srgbClr val="CC0000"/>
                </a:solidFill>
              </a:rPr>
              <a:t>One set</a:t>
            </a:r>
          </a:p>
          <a:p>
            <a:pPr algn="ctr">
              <a:defRPr/>
            </a:pPr>
            <a:r>
              <a:rPr lang="en-US" sz="1400">
                <a:solidFill>
                  <a:srgbClr val="CC0000"/>
                </a:solidFill>
              </a:rPr>
              <a:t>of windows </a:t>
            </a:r>
          </a:p>
          <a:p>
            <a:pPr algn="ctr">
              <a:defRPr/>
            </a:pPr>
            <a:endParaRPr lang="en-US" sz="1400">
              <a:solidFill>
                <a:srgbClr val="CC0000"/>
              </a:solidFill>
            </a:endParaRPr>
          </a:p>
        </p:txBody>
      </p:sp>
      <p:sp>
        <p:nvSpPr>
          <p:cNvPr id="74774" name="Rectangle 22"/>
          <p:cNvSpPr>
            <a:spLocks noChangeArrowheads="1"/>
          </p:cNvSpPr>
          <p:nvPr/>
        </p:nvSpPr>
        <p:spPr bwMode="auto">
          <a:xfrm>
            <a:off x="3810000" y="5638800"/>
            <a:ext cx="1524000" cy="115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1400">
                <a:solidFill>
                  <a:srgbClr val="CC0000"/>
                </a:solidFill>
              </a:rPr>
              <a:t>Two sets </a:t>
            </a:r>
          </a:p>
          <a:p>
            <a:pPr algn="ctr">
              <a:defRPr/>
            </a:pPr>
            <a:r>
              <a:rPr lang="en-US" sz="1400">
                <a:solidFill>
                  <a:srgbClr val="CC0000"/>
                </a:solidFill>
              </a:rPr>
              <a:t>of windows –</a:t>
            </a:r>
          </a:p>
          <a:p>
            <a:pPr algn="ctr">
              <a:defRPr/>
            </a:pPr>
            <a:r>
              <a:rPr lang="en-US" sz="1400">
                <a:solidFill>
                  <a:srgbClr val="CC0000"/>
                </a:solidFill>
              </a:rPr>
              <a:t>Stained glass oculi replaces triforium</a:t>
            </a:r>
          </a:p>
        </p:txBody>
      </p:sp>
      <p:sp>
        <p:nvSpPr>
          <p:cNvPr id="74775" name="Oval 23"/>
          <p:cNvSpPr>
            <a:spLocks noChangeArrowheads="1"/>
          </p:cNvSpPr>
          <p:nvPr/>
        </p:nvSpPr>
        <p:spPr bwMode="auto">
          <a:xfrm>
            <a:off x="4114800" y="3352800"/>
            <a:ext cx="457200" cy="457200"/>
          </a:xfrm>
          <a:prstGeom prst="ellipse">
            <a:avLst/>
          </a:prstGeom>
          <a:noFill/>
          <a:ln w="3810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4776" name="Oval 24"/>
          <p:cNvSpPr>
            <a:spLocks noChangeArrowheads="1"/>
          </p:cNvSpPr>
          <p:nvPr/>
        </p:nvSpPr>
        <p:spPr bwMode="auto">
          <a:xfrm>
            <a:off x="4572000" y="3352800"/>
            <a:ext cx="457200" cy="457200"/>
          </a:xfrm>
          <a:prstGeom prst="ellipse">
            <a:avLst/>
          </a:prstGeom>
          <a:noFill/>
          <a:ln w="3810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74777" name="Rectangle 25"/>
          <p:cNvSpPr>
            <a:spLocks noChangeArrowheads="1"/>
          </p:cNvSpPr>
          <p:nvPr/>
        </p:nvSpPr>
        <p:spPr bwMode="auto">
          <a:xfrm>
            <a:off x="2743200" y="2743200"/>
            <a:ext cx="1047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solidFill>
                  <a:srgbClr val="CC0000"/>
                </a:solidFill>
              </a:rPr>
              <a:t>Lancets</a:t>
            </a:r>
          </a:p>
        </p:txBody>
      </p:sp>
      <p:sp>
        <p:nvSpPr>
          <p:cNvPr id="74778" name="Line 26"/>
          <p:cNvSpPr>
            <a:spLocks noChangeShapeType="1"/>
          </p:cNvSpPr>
          <p:nvPr/>
        </p:nvSpPr>
        <p:spPr bwMode="auto">
          <a:xfrm flipH="1">
            <a:off x="3124200" y="3048000"/>
            <a:ext cx="152400" cy="533400"/>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74779" name="Line 27"/>
          <p:cNvSpPr>
            <a:spLocks noChangeShapeType="1"/>
          </p:cNvSpPr>
          <p:nvPr/>
        </p:nvSpPr>
        <p:spPr bwMode="auto">
          <a:xfrm>
            <a:off x="3352800" y="3048000"/>
            <a:ext cx="76200" cy="609600"/>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4761">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47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476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4761">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76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74761">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476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4761">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4766"/>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74777">
                                            <p:txEl>
                                              <p:pRg st="0" end="0"/>
                                            </p:txEl>
                                          </p:spTgt>
                                        </p:tgtEl>
                                        <p:attrNameLst>
                                          <p:attrName>style.visibility</p:attrName>
                                        </p:attrNameLst>
                                      </p:cBhvr>
                                      <p:to>
                                        <p:strVal val="visible"/>
                                      </p:to>
                                    </p:set>
                                    <p:anim calcmode="lin" valueType="num">
                                      <p:cBhvr additive="base">
                                        <p:cTn id="33" dur="500" fill="hold"/>
                                        <p:tgtEl>
                                          <p:spTgt spid="74777">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4777">
                                            <p:txEl>
                                              <p:pRg st="0" end="0"/>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74779"/>
                                        </p:tgtEl>
                                        <p:attrNameLst>
                                          <p:attrName>style.visibility</p:attrName>
                                        </p:attrNameLst>
                                      </p:cBhvr>
                                      <p:to>
                                        <p:strVal val="visible"/>
                                      </p:to>
                                    </p:set>
                                    <p:anim calcmode="lin" valueType="num">
                                      <p:cBhvr additive="base">
                                        <p:cTn id="37" dur="500" fill="hold"/>
                                        <p:tgtEl>
                                          <p:spTgt spid="74779"/>
                                        </p:tgtEl>
                                        <p:attrNameLst>
                                          <p:attrName>ppt_x</p:attrName>
                                        </p:attrNameLst>
                                      </p:cBhvr>
                                      <p:tavLst>
                                        <p:tav tm="0">
                                          <p:val>
                                            <p:strVal val="#ppt_x"/>
                                          </p:val>
                                        </p:tav>
                                        <p:tav tm="100000">
                                          <p:val>
                                            <p:strVal val="#ppt_x"/>
                                          </p:val>
                                        </p:tav>
                                      </p:tavLst>
                                    </p:anim>
                                    <p:anim calcmode="lin" valueType="num">
                                      <p:cBhvr additive="base">
                                        <p:cTn id="38" dur="500" fill="hold"/>
                                        <p:tgtEl>
                                          <p:spTgt spid="74779"/>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4778"/>
                                        </p:tgtEl>
                                        <p:attrNameLst>
                                          <p:attrName>style.visibility</p:attrName>
                                        </p:attrNameLst>
                                      </p:cBhvr>
                                      <p:to>
                                        <p:strVal val="visible"/>
                                      </p:to>
                                    </p:set>
                                    <p:anim calcmode="lin" valueType="num">
                                      <p:cBhvr additive="base">
                                        <p:cTn id="41" dur="500" fill="hold"/>
                                        <p:tgtEl>
                                          <p:spTgt spid="74778"/>
                                        </p:tgtEl>
                                        <p:attrNameLst>
                                          <p:attrName>ppt_x</p:attrName>
                                        </p:attrNameLst>
                                      </p:cBhvr>
                                      <p:tavLst>
                                        <p:tav tm="0">
                                          <p:val>
                                            <p:strVal val="#ppt_x"/>
                                          </p:val>
                                        </p:tav>
                                        <p:tav tm="100000">
                                          <p:val>
                                            <p:strVal val="#ppt_x"/>
                                          </p:val>
                                        </p:tav>
                                      </p:tavLst>
                                    </p:anim>
                                    <p:anim calcmode="lin" valueType="num">
                                      <p:cBhvr additive="base">
                                        <p:cTn id="42" dur="500" fill="hold"/>
                                        <p:tgtEl>
                                          <p:spTgt spid="74778"/>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74773">
                                            <p:txEl>
                                              <p:pRg st="0" end="0"/>
                                            </p:txEl>
                                          </p:spTgt>
                                        </p:tgtEl>
                                        <p:attrNameLst>
                                          <p:attrName>style.visibility</p:attrName>
                                        </p:attrNameLst>
                                      </p:cBhvr>
                                      <p:to>
                                        <p:strVal val="visible"/>
                                      </p:to>
                                    </p:set>
                                    <p:anim calcmode="lin" valueType="num">
                                      <p:cBhvr additive="base">
                                        <p:cTn id="47" dur="500" fill="hold"/>
                                        <p:tgtEl>
                                          <p:spTgt spid="74773">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74773">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4773">
                                            <p:txEl>
                                              <p:pRg st="1" end="1"/>
                                            </p:txEl>
                                          </p:spTgt>
                                        </p:tgtEl>
                                        <p:attrNameLst>
                                          <p:attrName>style.visibility</p:attrName>
                                        </p:attrNameLst>
                                      </p:cBhvr>
                                      <p:to>
                                        <p:strVal val="visible"/>
                                      </p:to>
                                    </p:set>
                                    <p:anim calcmode="lin" valueType="num">
                                      <p:cBhvr additive="base">
                                        <p:cTn id="51" dur="500" fill="hold"/>
                                        <p:tgtEl>
                                          <p:spTgt spid="74773">
                                            <p:txEl>
                                              <p:pRg st="1" end="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477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74769">
                                            <p:txEl>
                                              <p:pRg st="0" end="0"/>
                                            </p:txEl>
                                          </p:spTgt>
                                        </p:tgtEl>
                                        <p:attrNameLst>
                                          <p:attrName>style.visibility</p:attrName>
                                        </p:attrNameLst>
                                      </p:cBhvr>
                                      <p:to>
                                        <p:strVal val="visible"/>
                                      </p:to>
                                    </p:set>
                                    <p:anim calcmode="lin" valueType="num">
                                      <p:cBhvr additive="base">
                                        <p:cTn id="57" dur="500" fill="hold"/>
                                        <p:tgtEl>
                                          <p:spTgt spid="74769">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74769">
                                            <p:txEl>
                                              <p:pRg st="0" end="0"/>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74770"/>
                                        </p:tgtEl>
                                        <p:attrNameLst>
                                          <p:attrName>style.visibility</p:attrName>
                                        </p:attrNameLst>
                                      </p:cBhvr>
                                      <p:to>
                                        <p:strVal val="visible"/>
                                      </p:to>
                                    </p:set>
                                    <p:anim calcmode="lin" valueType="num">
                                      <p:cBhvr additive="base">
                                        <p:cTn id="61" dur="500" fill="hold"/>
                                        <p:tgtEl>
                                          <p:spTgt spid="74770"/>
                                        </p:tgtEl>
                                        <p:attrNameLst>
                                          <p:attrName>ppt_x</p:attrName>
                                        </p:attrNameLst>
                                      </p:cBhvr>
                                      <p:tavLst>
                                        <p:tav tm="0">
                                          <p:val>
                                            <p:strVal val="#ppt_x"/>
                                          </p:val>
                                        </p:tav>
                                        <p:tav tm="100000">
                                          <p:val>
                                            <p:strVal val="#ppt_x"/>
                                          </p:val>
                                        </p:tav>
                                      </p:tavLst>
                                    </p:anim>
                                    <p:anim calcmode="lin" valueType="num">
                                      <p:cBhvr additive="base">
                                        <p:cTn id="62" dur="500" fill="hold"/>
                                        <p:tgtEl>
                                          <p:spTgt spid="74770"/>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74771"/>
                                        </p:tgtEl>
                                        <p:attrNameLst>
                                          <p:attrName>style.visibility</p:attrName>
                                        </p:attrNameLst>
                                      </p:cBhvr>
                                      <p:to>
                                        <p:strVal val="visible"/>
                                      </p:to>
                                    </p:set>
                                    <p:anim calcmode="lin" valueType="num">
                                      <p:cBhvr additive="base">
                                        <p:cTn id="65" dur="500" fill="hold"/>
                                        <p:tgtEl>
                                          <p:spTgt spid="74771"/>
                                        </p:tgtEl>
                                        <p:attrNameLst>
                                          <p:attrName>ppt_x</p:attrName>
                                        </p:attrNameLst>
                                      </p:cBhvr>
                                      <p:tavLst>
                                        <p:tav tm="0">
                                          <p:val>
                                            <p:strVal val="#ppt_x"/>
                                          </p:val>
                                        </p:tav>
                                        <p:tav tm="100000">
                                          <p:val>
                                            <p:strVal val="#ppt_x"/>
                                          </p:val>
                                        </p:tav>
                                      </p:tavLst>
                                    </p:anim>
                                    <p:anim calcmode="lin" valueType="num">
                                      <p:cBhvr additive="base">
                                        <p:cTn id="66" dur="500" fill="hold"/>
                                        <p:tgtEl>
                                          <p:spTgt spid="74771"/>
                                        </p:tgtEl>
                                        <p:attrNameLst>
                                          <p:attrName>ppt_y</p:attrName>
                                        </p:attrNameLst>
                                      </p:cBhvr>
                                      <p:tavLst>
                                        <p:tav tm="0">
                                          <p:val>
                                            <p:strVal val="1+#ppt_h/2"/>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2" presetClass="entr" presetSubtype="4" fill="hold" nodeType="clickEffect">
                                  <p:stCondLst>
                                    <p:cond delay="0"/>
                                  </p:stCondLst>
                                  <p:childTnLst>
                                    <p:set>
                                      <p:cBhvr>
                                        <p:cTn id="70" dur="1" fill="hold">
                                          <p:stCondLst>
                                            <p:cond delay="0"/>
                                          </p:stCondLst>
                                        </p:cTn>
                                        <p:tgtEl>
                                          <p:spTgt spid="74774">
                                            <p:txEl>
                                              <p:pRg st="0" end="0"/>
                                            </p:txEl>
                                          </p:spTgt>
                                        </p:tgtEl>
                                        <p:attrNameLst>
                                          <p:attrName>style.visibility</p:attrName>
                                        </p:attrNameLst>
                                      </p:cBhvr>
                                      <p:to>
                                        <p:strVal val="visible"/>
                                      </p:to>
                                    </p:set>
                                    <p:anim calcmode="lin" valueType="num">
                                      <p:cBhvr additive="base">
                                        <p:cTn id="71" dur="500" fill="hold"/>
                                        <p:tgtEl>
                                          <p:spTgt spid="74774">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74774">
                                            <p:txEl>
                                              <p:pRg st="0" end="0"/>
                                            </p:txEl>
                                          </p:spTgt>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74774">
                                            <p:txEl>
                                              <p:pRg st="1" end="1"/>
                                            </p:txEl>
                                          </p:spTgt>
                                        </p:tgtEl>
                                        <p:attrNameLst>
                                          <p:attrName>style.visibility</p:attrName>
                                        </p:attrNameLst>
                                      </p:cBhvr>
                                      <p:to>
                                        <p:strVal val="visible"/>
                                      </p:to>
                                    </p:set>
                                    <p:anim calcmode="lin" valueType="num">
                                      <p:cBhvr additive="base">
                                        <p:cTn id="75" dur="500" fill="hold"/>
                                        <p:tgtEl>
                                          <p:spTgt spid="74774">
                                            <p:txEl>
                                              <p:pRg st="1" end="1"/>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7477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 presetClass="entr" presetSubtype="4" fill="hold" nodeType="clickEffect">
                                  <p:stCondLst>
                                    <p:cond delay="0"/>
                                  </p:stCondLst>
                                  <p:childTnLst>
                                    <p:set>
                                      <p:cBhvr>
                                        <p:cTn id="80" dur="1" fill="hold">
                                          <p:stCondLst>
                                            <p:cond delay="0"/>
                                          </p:stCondLst>
                                        </p:cTn>
                                        <p:tgtEl>
                                          <p:spTgt spid="74774">
                                            <p:txEl>
                                              <p:pRg st="2" end="2"/>
                                            </p:txEl>
                                          </p:spTgt>
                                        </p:tgtEl>
                                        <p:attrNameLst>
                                          <p:attrName>style.visibility</p:attrName>
                                        </p:attrNameLst>
                                      </p:cBhvr>
                                      <p:to>
                                        <p:strVal val="visible"/>
                                      </p:to>
                                    </p:set>
                                    <p:anim calcmode="lin" valueType="num">
                                      <p:cBhvr additive="base">
                                        <p:cTn id="81" dur="500" fill="hold"/>
                                        <p:tgtEl>
                                          <p:spTgt spid="74774">
                                            <p:txEl>
                                              <p:pRg st="2" end="2"/>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74774">
                                            <p:txEl>
                                              <p:pRg st="2" end="2"/>
                                            </p:txEl>
                                          </p:spTgt>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74775"/>
                                        </p:tgtEl>
                                        <p:attrNameLst>
                                          <p:attrName>style.visibility</p:attrName>
                                        </p:attrNameLst>
                                      </p:cBhvr>
                                      <p:to>
                                        <p:strVal val="visible"/>
                                      </p:to>
                                    </p:set>
                                    <p:anim calcmode="lin" valueType="num">
                                      <p:cBhvr additive="base">
                                        <p:cTn id="85" dur="500" fill="hold"/>
                                        <p:tgtEl>
                                          <p:spTgt spid="74775"/>
                                        </p:tgtEl>
                                        <p:attrNameLst>
                                          <p:attrName>ppt_x</p:attrName>
                                        </p:attrNameLst>
                                      </p:cBhvr>
                                      <p:tavLst>
                                        <p:tav tm="0">
                                          <p:val>
                                            <p:strVal val="#ppt_x"/>
                                          </p:val>
                                        </p:tav>
                                        <p:tav tm="100000">
                                          <p:val>
                                            <p:strVal val="#ppt_x"/>
                                          </p:val>
                                        </p:tav>
                                      </p:tavLst>
                                    </p:anim>
                                    <p:anim calcmode="lin" valueType="num">
                                      <p:cBhvr additive="base">
                                        <p:cTn id="86" dur="500" fill="hold"/>
                                        <p:tgtEl>
                                          <p:spTgt spid="74775"/>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74776"/>
                                        </p:tgtEl>
                                        <p:attrNameLst>
                                          <p:attrName>style.visibility</p:attrName>
                                        </p:attrNameLst>
                                      </p:cBhvr>
                                      <p:to>
                                        <p:strVal val="visible"/>
                                      </p:to>
                                    </p:set>
                                    <p:anim calcmode="lin" valueType="num">
                                      <p:cBhvr additive="base">
                                        <p:cTn id="89" dur="500" fill="hold"/>
                                        <p:tgtEl>
                                          <p:spTgt spid="74776"/>
                                        </p:tgtEl>
                                        <p:attrNameLst>
                                          <p:attrName>ppt_x</p:attrName>
                                        </p:attrNameLst>
                                      </p:cBhvr>
                                      <p:tavLst>
                                        <p:tav tm="0">
                                          <p:val>
                                            <p:strVal val="#ppt_x"/>
                                          </p:val>
                                        </p:tav>
                                        <p:tav tm="100000">
                                          <p:val>
                                            <p:strVal val="#ppt_x"/>
                                          </p:val>
                                        </p:tav>
                                      </p:tavLst>
                                    </p:anim>
                                    <p:anim calcmode="lin" valueType="num">
                                      <p:cBhvr additive="base">
                                        <p:cTn id="90" dur="500" fill="hold"/>
                                        <p:tgtEl>
                                          <p:spTgt spid="747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75" grpId="0" animBg="1"/>
      <p:bldP spid="7477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026"/>
          <p:cNvSpPr>
            <a:spLocks noGrp="1" noChangeArrowheads="1"/>
          </p:cNvSpPr>
          <p:nvPr>
            <p:ph type="title"/>
          </p:nvPr>
        </p:nvSpPr>
        <p:spPr>
          <a:xfrm>
            <a:off x="0" y="6035675"/>
            <a:ext cx="9144000" cy="523875"/>
          </a:xfrm>
        </p:spPr>
        <p:txBody>
          <a:bodyPr/>
          <a:lstStyle/>
          <a:p>
            <a:r>
              <a:rPr lang="en-US" sz="1200" b="1">
                <a:latin typeface="Garamond" charset="0"/>
              </a:rPr>
              <a:t>Figure 13-11  </a:t>
            </a:r>
            <a:r>
              <a:rPr lang="en-US" sz="1200">
                <a:latin typeface="Garamond" charset="0"/>
              </a:rPr>
              <a:t>Notre-Dame (looking north), Paris, France, begun 1163; nave and flying buttresses, ca. 1180–1200; remodeled after 1225.  1</a:t>
            </a:r>
          </a:p>
        </p:txBody>
      </p:sp>
      <p:sp>
        <p:nvSpPr>
          <p:cNvPr id="3481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1663C51E-C67C-3941-AFF0-2799DFD7DE14}" type="slidenum">
              <a:rPr lang="en-US" sz="1400" b="0">
                <a:latin typeface="Garamond" charset="0"/>
              </a:rPr>
              <a:pPr/>
              <a:t>17</a:t>
            </a:fld>
            <a:endParaRPr lang="en-US" sz="1400" b="0">
              <a:latin typeface="Garamond" charset="0"/>
            </a:endParaRPr>
          </a:p>
        </p:txBody>
      </p:sp>
      <p:pic>
        <p:nvPicPr>
          <p:cNvPr id="34819" name="Picture 1027" descr=" 18-10.jpg                                                      0000AE99schmoopy                       BC89C2C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1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3" descr="Nortre Dame, Paris, south facade"/>
          <p:cNvPicPr>
            <a:picLocks noChangeAspect="1" noChangeArrowheads="1"/>
          </p:cNvPicPr>
          <p:nvPr/>
        </p:nvPicPr>
        <p:blipFill>
          <a:blip r:embed="rId3">
            <a:extLst>
              <a:ext uri="{28A0092B-C50C-407E-A947-70E740481C1C}">
                <a14:useLocalDpi xmlns:a14="http://schemas.microsoft.com/office/drawing/2010/main" val="0"/>
              </a:ext>
            </a:extLst>
          </a:blip>
          <a:srcRect l="2266" t="5072" r="2550" b="1811"/>
          <a:stretch>
            <a:fillRect/>
          </a:stretch>
        </p:blipFill>
        <p:spPr bwMode="auto">
          <a:xfrm>
            <a:off x="152400" y="152400"/>
            <a:ext cx="4953000" cy="360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6" name="Picture 5" descr="[Notre Dame]"/>
          <p:cNvPicPr>
            <a:picLocks noChangeAspect="1" noChangeArrowheads="1"/>
          </p:cNvPicPr>
          <p:nvPr/>
        </p:nvPicPr>
        <p:blipFill>
          <a:blip r:embed="rId4" r:link="rId5">
            <a:extLst>
              <a:ext uri="{28A0092B-C50C-407E-A947-70E740481C1C}">
                <a14:useLocalDpi xmlns:a14="http://schemas.microsoft.com/office/drawing/2010/main" val="0"/>
              </a:ext>
            </a:extLst>
          </a:blip>
          <a:srcRect l="9966" t="13658" r="6726" b="15176"/>
          <a:stretch>
            <a:fillRect/>
          </a:stretch>
        </p:blipFill>
        <p:spPr bwMode="auto">
          <a:xfrm>
            <a:off x="152399" y="3886200"/>
            <a:ext cx="221252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6"/>
          <p:cNvSpPr>
            <a:spLocks noChangeArrowheads="1"/>
          </p:cNvSpPr>
          <p:nvPr/>
        </p:nvSpPr>
        <p:spPr bwMode="auto">
          <a:xfrm>
            <a:off x="2438400" y="6324600"/>
            <a:ext cx="2228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dirty="0"/>
              <a:t> Notre-Dame, Paris</a:t>
            </a:r>
          </a:p>
        </p:txBody>
      </p:sp>
      <p:pic>
        <p:nvPicPr>
          <p:cNvPr id="36869" name="Picture 9" descr="h2_mgot_10"/>
          <p:cNvPicPr>
            <a:picLocks noChangeAspect="1" noChangeArrowheads="1"/>
          </p:cNvPicPr>
          <p:nvPr/>
        </p:nvPicPr>
        <p:blipFill>
          <a:blip r:embed="rId6">
            <a:extLst>
              <a:ext uri="{28A0092B-C50C-407E-A947-70E740481C1C}">
                <a14:useLocalDpi xmlns:a14="http://schemas.microsoft.com/office/drawing/2010/main" val="0"/>
              </a:ext>
            </a:extLst>
          </a:blip>
          <a:srcRect l="16667"/>
          <a:stretch>
            <a:fillRect/>
          </a:stretch>
        </p:blipFill>
        <p:spPr bwMode="auto">
          <a:xfrm>
            <a:off x="5181600" y="152400"/>
            <a:ext cx="3810000" cy="311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14" descr="Image of Flying Buttresses on a Gothic Cathedra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4600" y="4114800"/>
            <a:ext cx="263457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15" descr="flyingbu"/>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91400" y="3737956"/>
            <a:ext cx="1600200" cy="2967644"/>
          </a:xfrm>
          <a:prstGeom prst="rect">
            <a:avLst/>
          </a:prstGeom>
          <a:noFill/>
          <a:ln w="9525">
            <a:solidFill>
              <a:schemeClr val="bg1"/>
            </a:solidFill>
            <a:miter lim="800000"/>
            <a:headEnd/>
            <a:tailEnd/>
          </a:ln>
          <a:extLst>
            <a:ext uri="{909E8E84-426E-40dd-AFC4-6F175D3DCCD1}">
              <a14:hiddenFill xmlns:a14="http://schemas.microsoft.com/office/drawing/2010/main">
                <a:solidFill>
                  <a:srgbClr val="000000"/>
                </a:solidFill>
              </a14:hiddenFill>
            </a:ext>
          </a:extLst>
        </p:spPr>
      </p:pic>
      <p:pic>
        <p:nvPicPr>
          <p:cNvPr id="10258" name="Picture 18"/>
          <p:cNvPicPr>
            <a:picLocks noChangeAspect="1" noChangeArrowheads="1"/>
          </p:cNvPicPr>
          <p:nvPr/>
        </p:nvPicPr>
        <p:blipFill>
          <a:blip r:embed="rId9">
            <a:extLst>
              <a:ext uri="{28A0092B-C50C-407E-A947-70E740481C1C}">
                <a14:useLocalDpi xmlns:a14="http://schemas.microsoft.com/office/drawing/2010/main" val="0"/>
              </a:ext>
            </a:extLst>
          </a:blip>
          <a:srcRect l="14815" t="47142" r="66666"/>
          <a:stretch>
            <a:fillRect/>
          </a:stretch>
        </p:blipFill>
        <p:spPr bwMode="auto">
          <a:xfrm>
            <a:off x="5257800" y="3733800"/>
            <a:ext cx="1905000" cy="2990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4"/>
          <p:cNvSpPr>
            <a:spLocks noGrp="1" noChangeArrowheads="1"/>
          </p:cNvSpPr>
          <p:nvPr>
            <p:ph type="title" sz="quarter"/>
          </p:nvPr>
        </p:nvSpPr>
        <p:spPr>
          <a:xfrm>
            <a:off x="381000" y="0"/>
            <a:ext cx="8229600" cy="1143000"/>
          </a:xfrm>
        </p:spPr>
        <p:txBody>
          <a:bodyPr/>
          <a:lstStyle/>
          <a:p>
            <a:pPr algn="l"/>
            <a:r>
              <a:rPr lang="en-US" sz="2000">
                <a:latin typeface="Calibri" charset="0"/>
              </a:rPr>
              <a:t>Quatrefoils          		    Trefoils               	Gargoyles</a:t>
            </a:r>
            <a:r>
              <a:rPr lang="en-US" sz="3200">
                <a:latin typeface="Calibri" charset="0"/>
              </a:rPr>
              <a:t/>
            </a:r>
            <a:br>
              <a:rPr lang="en-US" sz="3200">
                <a:latin typeface="Calibri" charset="0"/>
              </a:rPr>
            </a:br>
            <a:r>
              <a:rPr lang="en-US" sz="1400" b="1">
                <a:latin typeface="Calibri" charset="0"/>
              </a:rPr>
              <a:t>Notre Dame, Paris</a:t>
            </a:r>
            <a:r>
              <a:rPr lang="en-US" sz="1400">
                <a:latin typeface="Calibri" charset="0"/>
              </a:rPr>
              <a:t> 			</a:t>
            </a:r>
            <a:r>
              <a:rPr lang="en-US" sz="2000">
                <a:latin typeface="Calibri" charset="0"/>
              </a:rPr>
              <a:t>&amp; Trefoil Arches		</a:t>
            </a:r>
            <a:r>
              <a:rPr lang="en-US" sz="1400">
                <a:latin typeface="Calibri" charset="0"/>
              </a:rPr>
              <a:t>(rain gutters)</a:t>
            </a:r>
          </a:p>
        </p:txBody>
      </p:sp>
      <p:pic>
        <p:nvPicPr>
          <p:cNvPr id="137225" name="Picture 9" descr="l35f"/>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l="17599"/>
          <a:stretch>
            <a:fillRect/>
          </a:stretch>
        </p:blipFill>
        <p:spPr>
          <a:xfrm>
            <a:off x="6324600" y="4800600"/>
            <a:ext cx="2819400" cy="1719263"/>
          </a:xfrm>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137228" name="Picture 12" descr="gargoyle-notre_dame"/>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l="30188"/>
          <a:stretch>
            <a:fillRect/>
          </a:stretch>
        </p:blipFill>
        <p:spPr>
          <a:xfrm>
            <a:off x="6705600" y="3200400"/>
            <a:ext cx="2197100" cy="1476375"/>
          </a:xfrm>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137232" name="Picture 16" descr="Quatrefoil, Cathedral of Notre Dame"/>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228600" y="1066800"/>
            <a:ext cx="1409700" cy="1905000"/>
          </a:xfrm>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38917" name="Picture 6" descr="NotreDameGargoyles01"/>
          <p:cNvPicPr>
            <a:picLocks noChangeAspect="1" noChangeArrowheads="1"/>
          </p:cNvPicPr>
          <p:nvPr/>
        </p:nvPicPr>
        <p:blipFill>
          <a:blip r:embed="rId6">
            <a:extLst>
              <a:ext uri="{28A0092B-C50C-407E-A947-70E740481C1C}">
                <a14:useLocalDpi xmlns:a14="http://schemas.microsoft.com/office/drawing/2010/main" val="0"/>
              </a:ext>
            </a:extLst>
          </a:blip>
          <a:srcRect l="9442"/>
          <a:stretch>
            <a:fillRect/>
          </a:stretch>
        </p:blipFill>
        <p:spPr bwMode="auto">
          <a:xfrm>
            <a:off x="6553200" y="1371600"/>
            <a:ext cx="23622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3" name="Rectangle 7"/>
          <p:cNvSpPr>
            <a:spLocks noChangeArrowheads="1"/>
          </p:cNvSpPr>
          <p:nvPr/>
        </p:nvSpPr>
        <p:spPr bwMode="auto">
          <a:xfrm>
            <a:off x="6477000" y="914400"/>
            <a:ext cx="297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r>
              <a:rPr lang="en-US"/>
              <a:t>Notre Dame, Paris</a:t>
            </a:r>
          </a:p>
        </p:txBody>
      </p:sp>
      <p:pic>
        <p:nvPicPr>
          <p:cNvPr id="137235" name="Picture 19" descr="Quatrefoil, Cathedral of Notre Dame"/>
          <p:cNvPicPr>
            <a:picLocks noGrp="1" noChangeAspect="1" noChangeArrowheads="1"/>
          </p:cNvPicPr>
          <p:nvPr>
            <p:ph sz="quarter" idx="4"/>
          </p:nvPr>
        </p:nvPicPr>
        <p:blipFill>
          <a:blip r:embed="rId7">
            <a:extLst>
              <a:ext uri="{28A0092B-C50C-407E-A947-70E740481C1C}">
                <a14:useLocalDpi xmlns:a14="http://schemas.microsoft.com/office/drawing/2010/main" val="0"/>
              </a:ext>
            </a:extLst>
          </a:blip>
          <a:srcRect/>
          <a:stretch>
            <a:fillRect/>
          </a:stretch>
        </p:blipFill>
        <p:spPr>
          <a:xfrm>
            <a:off x="1752600" y="1143000"/>
            <a:ext cx="1347788" cy="1828800"/>
          </a:xfrm>
          <a:extLs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38922" name="Picture 22" descr="HiArch_0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3505200"/>
            <a:ext cx="1981200" cy="163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3" name="Picture 23" descr="Amiens, nave triforium"/>
          <p:cNvPicPr>
            <a:picLocks noChangeAspect="1" noChangeArrowheads="1"/>
          </p:cNvPicPr>
          <p:nvPr/>
        </p:nvPicPr>
        <p:blipFill>
          <a:blip r:embed="rId9">
            <a:extLst>
              <a:ext uri="{28A0092B-C50C-407E-A947-70E740481C1C}">
                <a14:useLocalDpi xmlns:a14="http://schemas.microsoft.com/office/drawing/2010/main" val="0"/>
              </a:ext>
            </a:extLst>
          </a:blip>
          <a:srcRect l="41667" t="30298" r="11905" b="8806"/>
          <a:stretch>
            <a:fillRect/>
          </a:stretch>
        </p:blipFill>
        <p:spPr bwMode="auto">
          <a:xfrm>
            <a:off x="3962400" y="1143000"/>
            <a:ext cx="1905000"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4" name="Picture 24" descr="Amiens, det"/>
          <p:cNvPicPr>
            <a:picLocks noChangeAspect="1" noChangeArrowheads="1"/>
          </p:cNvPicPr>
          <p:nvPr/>
        </p:nvPicPr>
        <p:blipFill>
          <a:blip r:embed="rId10">
            <a:extLst>
              <a:ext uri="{28A0092B-C50C-407E-A947-70E740481C1C}">
                <a14:useLocalDpi xmlns:a14="http://schemas.microsoft.com/office/drawing/2010/main" val="0"/>
              </a:ext>
            </a:extLst>
          </a:blip>
          <a:srcRect l="36905" t="48219" r="41667" b="16173"/>
          <a:stretch>
            <a:fillRect/>
          </a:stretch>
        </p:blipFill>
        <p:spPr bwMode="auto">
          <a:xfrm>
            <a:off x="4114800" y="2971800"/>
            <a:ext cx="1371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5" name="Picture 25" descr="HisArch_01"/>
          <p:cNvPicPr>
            <a:picLocks noChangeAspect="1" noChangeArrowheads="1"/>
          </p:cNvPicPr>
          <p:nvPr/>
        </p:nvPicPr>
        <p:blipFill>
          <a:blip r:embed="rId11">
            <a:lum bright="-6000"/>
            <a:extLst>
              <a:ext uri="{28A0092B-C50C-407E-A947-70E740481C1C}">
                <a14:useLocalDpi xmlns:a14="http://schemas.microsoft.com/office/drawing/2010/main" val="0"/>
              </a:ext>
            </a:extLst>
          </a:blip>
          <a:srcRect/>
          <a:stretch>
            <a:fillRect/>
          </a:stretch>
        </p:blipFill>
        <p:spPr bwMode="auto">
          <a:xfrm>
            <a:off x="3962400" y="4648200"/>
            <a:ext cx="16891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6"/>
          <p:cNvSpPr>
            <a:spLocks noGrp="1" noChangeArrowheads="1"/>
          </p:cNvSpPr>
          <p:nvPr>
            <p:ph type="title"/>
          </p:nvPr>
        </p:nvSpPr>
        <p:spPr>
          <a:xfrm>
            <a:off x="0" y="0"/>
            <a:ext cx="9144000" cy="579438"/>
          </a:xfrm>
        </p:spPr>
        <p:txBody>
          <a:bodyPr/>
          <a:lstStyle/>
          <a:p>
            <a:pPr>
              <a:lnSpc>
                <a:spcPct val="80000"/>
              </a:lnSpc>
            </a:pPr>
            <a:r>
              <a:rPr lang="en-US" sz="4000">
                <a:latin typeface="Garamond" charset="0"/>
              </a:rPr>
              <a:t>Europe About 1200</a:t>
            </a:r>
          </a:p>
        </p:txBody>
      </p:sp>
      <p:sp>
        <p:nvSpPr>
          <p:cNvPr id="512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0C4B39E9-FB90-7A4C-AAEF-169FB1AAD091}" type="slidenum">
              <a:rPr lang="en-US" sz="1400" b="0">
                <a:latin typeface="Garamond" charset="0"/>
              </a:rPr>
              <a:pPr/>
              <a:t>2</a:t>
            </a:fld>
            <a:endParaRPr lang="en-US" sz="1400" b="0">
              <a:latin typeface="Garamond" charset="0"/>
            </a:endParaRPr>
          </a:p>
        </p:txBody>
      </p:sp>
      <p:sp>
        <p:nvSpPr>
          <p:cNvPr id="5123" name="Text Box 4"/>
          <p:cNvSpPr txBox="1">
            <a:spLocks noChangeArrowheads="1"/>
          </p:cNvSpPr>
          <p:nvPr/>
        </p:nvSpPr>
        <p:spPr bwMode="auto">
          <a:xfrm>
            <a:off x="1752600" y="609600"/>
            <a:ext cx="184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endParaRPr lang="en-US" sz="3000" b="0">
              <a:solidFill>
                <a:schemeClr val="tx2"/>
              </a:solidFill>
              <a:latin typeface="Garamond" charset="0"/>
            </a:endParaRPr>
          </a:p>
        </p:txBody>
      </p:sp>
      <p:pic>
        <p:nvPicPr>
          <p:cNvPr id="5124" name="Picture 16" descr=" map18.jpg                                                      0000AE99schmoopy                       BC89C2C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11175"/>
            <a:ext cx="9144000" cy="583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a:xfrm>
            <a:off x="0" y="5486400"/>
            <a:ext cx="3505200" cy="1306513"/>
          </a:xfrm>
        </p:spPr>
        <p:txBody>
          <a:bodyPr/>
          <a:lstStyle/>
          <a:p>
            <a:pPr>
              <a:lnSpc>
                <a:spcPct val="80000"/>
              </a:lnSpc>
            </a:pPr>
            <a:r>
              <a:rPr lang="en-US" sz="1200" b="1">
                <a:latin typeface="Garamond" charset="0"/>
              </a:rPr>
              <a:t>Figure 13-12 </a:t>
            </a:r>
            <a:r>
              <a:rPr lang="en-US" sz="1200">
                <a:latin typeface="Garamond" charset="0"/>
              </a:rPr>
              <a:t>Cutaway view of a typical French Gothic cathedral (John Burge). (1) pinnacle, (2) flying buttress, (3) vaulting web, (4) diagonal ribs, (5) transverse rib, (6) springing, (7) clerestory, (8) oculus, (9) lancet, (10) triforium, (11) nave arcade, (12) compound pier with responds.</a:t>
            </a:r>
            <a:endParaRPr lang="en-US" sz="1200" b="1">
              <a:latin typeface="Garamond" charset="0"/>
            </a:endParaRPr>
          </a:p>
        </p:txBody>
      </p:sp>
      <p:sp>
        <p:nvSpPr>
          <p:cNvPr id="2867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B36F6ECD-3DE5-114A-A2E1-5EBB716CB83D}" type="slidenum">
              <a:rPr lang="en-US" sz="1400" b="0">
                <a:latin typeface="Garamond" charset="0"/>
              </a:rPr>
              <a:pPr/>
              <a:t>20</a:t>
            </a:fld>
            <a:endParaRPr lang="en-US" sz="1400" b="0">
              <a:latin typeface="Garamond" charset="0"/>
            </a:endParaRPr>
          </a:p>
        </p:txBody>
      </p:sp>
      <p:pic>
        <p:nvPicPr>
          <p:cNvPr id="28675" name="Picture 6" descr="18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1238" y="0"/>
            <a:ext cx="51355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xfrm>
            <a:off x="0" y="6248400"/>
            <a:ext cx="7772400" cy="304800"/>
          </a:xfrm>
        </p:spPr>
        <p:txBody>
          <a:bodyPr/>
          <a:lstStyle/>
          <a:p>
            <a:r>
              <a:rPr lang="en-US" sz="1200" b="1">
                <a:latin typeface="Garamond" charset="0"/>
              </a:rPr>
              <a:t>Figure 13-1 </a:t>
            </a:r>
            <a:r>
              <a:rPr lang="en-US" sz="1200">
                <a:latin typeface="Garamond" charset="0"/>
              </a:rPr>
              <a:t>Aerial view of Chartres Cathedral (looking north), Chartres, France, as rebuilt after 1194. </a:t>
            </a:r>
            <a:endParaRPr lang="en-US" sz="1200" b="1">
              <a:latin typeface="Garamond" charset="0"/>
            </a:endParaRPr>
          </a:p>
        </p:txBody>
      </p:sp>
      <p:sp>
        <p:nvSpPr>
          <p:cNvPr id="4096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0E14206B-B7FB-2F43-8497-966B3D7C6F36}" type="slidenum">
              <a:rPr lang="en-US" sz="1400" b="0">
                <a:latin typeface="Garamond" charset="0"/>
              </a:rPr>
              <a:pPr/>
              <a:t>21</a:t>
            </a:fld>
            <a:endParaRPr lang="en-US" sz="1400" b="0">
              <a:latin typeface="Garamond" charset="0"/>
            </a:endParaRPr>
          </a:p>
        </p:txBody>
      </p:sp>
      <p:pic>
        <p:nvPicPr>
          <p:cNvPr id="40963" name="Picture 6" descr="18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a:xfrm>
            <a:off x="0" y="5486400"/>
            <a:ext cx="4495800" cy="523875"/>
          </a:xfrm>
        </p:spPr>
        <p:txBody>
          <a:bodyPr/>
          <a:lstStyle/>
          <a:p>
            <a:r>
              <a:rPr lang="en-US" sz="1200" b="1">
                <a:latin typeface="Garamond" charset="0"/>
              </a:rPr>
              <a:t>Figure 13-13  </a:t>
            </a:r>
            <a:r>
              <a:rPr lang="en-US" sz="1200">
                <a:latin typeface="Garamond" charset="0"/>
              </a:rPr>
              <a:t>Plan of Chartres Cathedral, Chartres, France, as rebuilt after 1194 (after Paul Frankl).  </a:t>
            </a:r>
          </a:p>
        </p:txBody>
      </p:sp>
      <p:sp>
        <p:nvSpPr>
          <p:cNvPr id="4301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7BE7B6D9-5BE8-3743-9524-41B863254AAA}" type="slidenum">
              <a:rPr lang="en-US" sz="1400" b="0">
                <a:latin typeface="Garamond" charset="0"/>
              </a:rPr>
              <a:pPr/>
              <a:t>22</a:t>
            </a:fld>
            <a:endParaRPr lang="en-US" sz="1400" b="0">
              <a:latin typeface="Garamond" charset="0"/>
            </a:endParaRPr>
          </a:p>
        </p:txBody>
      </p:sp>
      <p:pic>
        <p:nvPicPr>
          <p:cNvPr id="43011" name="Picture 3" descr=" 18-11.jpg                                                      0000AE99schmoopy                       BC89C2C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4850" y="0"/>
            <a:ext cx="4171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026"/>
          <p:cNvSpPr>
            <a:spLocks noGrp="1" noChangeArrowheads="1"/>
          </p:cNvSpPr>
          <p:nvPr>
            <p:ph type="title"/>
          </p:nvPr>
        </p:nvSpPr>
        <p:spPr>
          <a:xfrm>
            <a:off x="0" y="5486400"/>
            <a:ext cx="3733800" cy="523875"/>
          </a:xfrm>
        </p:spPr>
        <p:txBody>
          <a:bodyPr/>
          <a:lstStyle/>
          <a:p>
            <a:r>
              <a:rPr lang="en-US" sz="1200" b="1">
                <a:latin typeface="Garamond" charset="0"/>
              </a:rPr>
              <a:t>Figure 13-14  </a:t>
            </a:r>
            <a:r>
              <a:rPr lang="en-US" sz="1200">
                <a:latin typeface="Garamond" charset="0"/>
              </a:rPr>
              <a:t>Interior of Chartres Cathedral (looking east), Chartres, France, begun 1194.  </a:t>
            </a:r>
          </a:p>
        </p:txBody>
      </p:sp>
      <p:sp>
        <p:nvSpPr>
          <p:cNvPr id="4505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B8E4C5C3-CA41-D740-AEDF-DDD7436DD9CF}" type="slidenum">
              <a:rPr lang="en-US" sz="1400" b="0">
                <a:latin typeface="Garamond" charset="0"/>
              </a:rPr>
              <a:pPr/>
              <a:t>23</a:t>
            </a:fld>
            <a:endParaRPr lang="en-US" sz="1400" b="0">
              <a:latin typeface="Garamond" charset="0"/>
            </a:endParaRPr>
          </a:p>
        </p:txBody>
      </p:sp>
      <p:pic>
        <p:nvPicPr>
          <p:cNvPr id="45059" name="Picture 1028" descr=" 18-12.jpg                                                      000000A3schmoopy                       00000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9513" y="0"/>
            <a:ext cx="49672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 Box 1029"/>
          <p:cNvSpPr txBox="1">
            <a:spLocks noChangeArrowheads="1"/>
          </p:cNvSpPr>
          <p:nvPr/>
        </p:nvSpPr>
        <p:spPr bwMode="auto">
          <a:xfrm>
            <a:off x="1447800" y="6629400"/>
            <a:ext cx="21574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r>
              <a:rPr lang="en-US" sz="900" b="0">
                <a:latin typeface="Garamond" charset="0"/>
              </a:rPr>
              <a:t>© 2005 Saskia Cultural Documentation, Ltd.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Chartres, aerial"/>
          <p:cNvPicPr>
            <a:picLocks noChangeAspect="1" noChangeArrowheads="1"/>
          </p:cNvPicPr>
          <p:nvPr/>
        </p:nvPicPr>
        <p:blipFill>
          <a:blip r:embed="rId3">
            <a:extLst>
              <a:ext uri="{28A0092B-C50C-407E-A947-70E740481C1C}">
                <a14:useLocalDpi xmlns:a14="http://schemas.microsoft.com/office/drawing/2010/main" val="0"/>
              </a:ext>
            </a:extLst>
          </a:blip>
          <a:srcRect l="1559" t="1527"/>
          <a:stretch>
            <a:fillRect/>
          </a:stretch>
        </p:blipFill>
        <p:spPr bwMode="auto">
          <a:xfrm>
            <a:off x="228599" y="304800"/>
            <a:ext cx="3281159"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3"/>
          <p:cNvSpPr>
            <a:spLocks noChangeArrowheads="1"/>
          </p:cNvSpPr>
          <p:nvPr/>
        </p:nvSpPr>
        <p:spPr bwMode="auto">
          <a:xfrm>
            <a:off x="7010400" y="1066800"/>
            <a:ext cx="1238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t>Chartres </a:t>
            </a:r>
          </a:p>
          <a:p>
            <a:pPr>
              <a:defRPr/>
            </a:pPr>
            <a:r>
              <a:rPr lang="en-US"/>
              <a:t>Cathedral</a:t>
            </a:r>
          </a:p>
        </p:txBody>
      </p:sp>
      <p:sp>
        <p:nvSpPr>
          <p:cNvPr id="12292" name="Rectangle 4"/>
          <p:cNvSpPr>
            <a:spLocks noChangeArrowheads="1"/>
          </p:cNvSpPr>
          <p:nvPr/>
        </p:nvSpPr>
        <p:spPr bwMode="auto">
          <a:xfrm>
            <a:off x="1143000" y="3733800"/>
            <a:ext cx="895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marL="342900" indent="-342900">
              <a:spcBef>
                <a:spcPct val="20000"/>
              </a:spcBef>
              <a:defRPr/>
            </a:pPr>
            <a:endParaRPr lang="en-US"/>
          </a:p>
        </p:txBody>
      </p:sp>
      <p:sp>
        <p:nvSpPr>
          <p:cNvPr id="12294" name="Rectangle 6"/>
          <p:cNvSpPr>
            <a:spLocks noChangeArrowheads="1"/>
          </p:cNvSpPr>
          <p:nvPr/>
        </p:nvSpPr>
        <p:spPr bwMode="auto">
          <a:xfrm>
            <a:off x="1676400" y="6216650"/>
            <a:ext cx="641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marL="342900" indent="-342900">
              <a:spcBef>
                <a:spcPct val="20000"/>
              </a:spcBef>
              <a:defRPr/>
            </a:pPr>
            <a:endParaRPr lang="en-US"/>
          </a:p>
          <a:p>
            <a:pPr marL="342900" indent="-342900">
              <a:defRPr/>
            </a:pPr>
            <a:endParaRPr lang="en-US"/>
          </a:p>
        </p:txBody>
      </p:sp>
      <p:pic>
        <p:nvPicPr>
          <p:cNvPr id="47110" name="Picture 9" descr="gothic-france-chartres-pla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962400"/>
            <a:ext cx="403860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5" name="Picture 16" descr="Chartres Cathedral">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3352800"/>
            <a:ext cx="2514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5" name="Picture 17"/>
          <p:cNvPicPr>
            <a:picLocks noChangeAspect="1" noChangeArrowheads="1"/>
          </p:cNvPicPr>
          <p:nvPr/>
        </p:nvPicPr>
        <p:blipFill>
          <a:blip r:embed="rId7">
            <a:extLst>
              <a:ext uri="{28A0092B-C50C-407E-A947-70E740481C1C}">
                <a14:useLocalDpi xmlns:a14="http://schemas.microsoft.com/office/drawing/2010/main" val="0"/>
              </a:ext>
            </a:extLst>
          </a:blip>
          <a:srcRect l="10417" t="4688" r="13542" b="3125"/>
          <a:stretch>
            <a:fillRect/>
          </a:stretch>
        </p:blipFill>
        <p:spPr bwMode="auto">
          <a:xfrm>
            <a:off x="3657600" y="304800"/>
            <a:ext cx="33020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Rectangle 4"/>
          <p:cNvSpPr>
            <a:spLocks noChangeArrowheads="1"/>
          </p:cNvSpPr>
          <p:nvPr/>
        </p:nvSpPr>
        <p:spPr bwMode="auto">
          <a:xfrm>
            <a:off x="1295400" y="152400"/>
            <a:ext cx="2622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a:solidFill>
                  <a:srgbClr val="CC0000"/>
                </a:solidFill>
              </a:rPr>
              <a:t>FLYING BUTTRESSES</a:t>
            </a:r>
          </a:p>
        </p:txBody>
      </p:sp>
      <p:pic>
        <p:nvPicPr>
          <p:cNvPr id="49154" name="Picture 5" descr="gothic-france-chartres-pla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2800" y="3911600"/>
            <a:ext cx="28956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8" name="Rectangle 12"/>
          <p:cNvSpPr>
            <a:spLocks noChangeArrowheads="1"/>
          </p:cNvSpPr>
          <p:nvPr/>
        </p:nvSpPr>
        <p:spPr bwMode="auto">
          <a:xfrm>
            <a:off x="6172200" y="228600"/>
            <a:ext cx="2241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t>Chartres Cathedral</a:t>
            </a:r>
          </a:p>
        </p:txBody>
      </p:sp>
      <p:pic>
        <p:nvPicPr>
          <p:cNvPr id="49157" name="Picture 17" descr="ART177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447800"/>
            <a:ext cx="179546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18" descr="ART1083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762000"/>
            <a:ext cx="15684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19" descr="ART74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4343400"/>
            <a:ext cx="3284538"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56" name="Oval 20"/>
          <p:cNvSpPr>
            <a:spLocks noChangeArrowheads="1"/>
          </p:cNvSpPr>
          <p:nvPr/>
        </p:nvSpPr>
        <p:spPr bwMode="auto">
          <a:xfrm>
            <a:off x="7696200" y="4343400"/>
            <a:ext cx="685800" cy="304800"/>
          </a:xfrm>
          <a:prstGeom prst="ellipse">
            <a:avLst/>
          </a:prstGeom>
          <a:noFill/>
          <a:ln w="3810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5557" name="Oval 21"/>
          <p:cNvSpPr>
            <a:spLocks noChangeArrowheads="1"/>
          </p:cNvSpPr>
          <p:nvPr/>
        </p:nvSpPr>
        <p:spPr bwMode="auto">
          <a:xfrm>
            <a:off x="7696200" y="5029200"/>
            <a:ext cx="762000" cy="304800"/>
          </a:xfrm>
          <a:prstGeom prst="ellipse">
            <a:avLst/>
          </a:prstGeom>
          <a:noFill/>
          <a:ln w="3810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65558" name="Line 22"/>
          <p:cNvSpPr>
            <a:spLocks noChangeShapeType="1"/>
          </p:cNvSpPr>
          <p:nvPr/>
        </p:nvSpPr>
        <p:spPr bwMode="auto">
          <a:xfrm flipH="1" flipV="1">
            <a:off x="7620000" y="2743200"/>
            <a:ext cx="381000" cy="1524000"/>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65559" name="Line 23"/>
          <p:cNvSpPr>
            <a:spLocks noChangeShapeType="1"/>
          </p:cNvSpPr>
          <p:nvPr/>
        </p:nvSpPr>
        <p:spPr bwMode="auto">
          <a:xfrm flipH="1" flipV="1">
            <a:off x="3733800" y="2971800"/>
            <a:ext cx="4191000" cy="1295400"/>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65560" name="Line 24"/>
          <p:cNvSpPr>
            <a:spLocks noChangeShapeType="1"/>
          </p:cNvSpPr>
          <p:nvPr/>
        </p:nvSpPr>
        <p:spPr bwMode="auto">
          <a:xfrm flipH="1" flipV="1">
            <a:off x="2133600" y="3733800"/>
            <a:ext cx="5638800" cy="609600"/>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65561" name="Line 25"/>
          <p:cNvSpPr>
            <a:spLocks noChangeShapeType="1"/>
          </p:cNvSpPr>
          <p:nvPr/>
        </p:nvSpPr>
        <p:spPr bwMode="auto">
          <a:xfrm flipH="1" flipV="1">
            <a:off x="4572000" y="5181600"/>
            <a:ext cx="1752600" cy="152400"/>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65562" name="Oval 26"/>
          <p:cNvSpPr>
            <a:spLocks noChangeArrowheads="1"/>
          </p:cNvSpPr>
          <p:nvPr/>
        </p:nvSpPr>
        <p:spPr bwMode="auto">
          <a:xfrm rot="16200000">
            <a:off x="6667500" y="4991100"/>
            <a:ext cx="304800" cy="685800"/>
          </a:xfrm>
          <a:prstGeom prst="ellipse">
            <a:avLst/>
          </a:prstGeom>
          <a:noFill/>
          <a:ln w="38100">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pic>
        <p:nvPicPr>
          <p:cNvPr id="49167" name="Picture 27" descr="but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990600"/>
            <a:ext cx="2590800"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64" name="Line 28"/>
          <p:cNvSpPr>
            <a:spLocks noChangeShapeType="1"/>
          </p:cNvSpPr>
          <p:nvPr/>
        </p:nvSpPr>
        <p:spPr bwMode="auto">
          <a:xfrm flipH="1" flipV="1">
            <a:off x="6172200" y="2819400"/>
            <a:ext cx="1752600" cy="1447800"/>
          </a:xfrm>
          <a:prstGeom prst="line">
            <a:avLst/>
          </a:prstGeom>
          <a:noFill/>
          <a:ln w="38100">
            <a:solidFill>
              <a:srgbClr val="CC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pic>
        <p:nvPicPr>
          <p:cNvPr id="65565" name="Picture 29"/>
          <p:cNvPicPr>
            <a:picLocks noChangeAspect="1" noChangeArrowheads="1"/>
          </p:cNvPicPr>
          <p:nvPr/>
        </p:nvPicPr>
        <p:blipFill>
          <a:blip r:embed="rId8">
            <a:extLst>
              <a:ext uri="{28A0092B-C50C-407E-A947-70E740481C1C}">
                <a14:useLocalDpi xmlns:a14="http://schemas.microsoft.com/office/drawing/2010/main" val="0"/>
              </a:ext>
            </a:extLst>
          </a:blip>
          <a:srcRect b="2222"/>
          <a:stretch>
            <a:fillRect/>
          </a:stretch>
        </p:blipFill>
        <p:spPr bwMode="auto">
          <a:xfrm>
            <a:off x="4240213" y="228600"/>
            <a:ext cx="1920875"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5566" name="Picture 3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4114800"/>
            <a:ext cx="15113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a:xfrm>
            <a:off x="0" y="5486400"/>
            <a:ext cx="8686800" cy="523875"/>
          </a:xfrm>
        </p:spPr>
        <p:txBody>
          <a:bodyPr/>
          <a:lstStyle/>
          <a:p>
            <a:r>
              <a:rPr lang="en-US" sz="1200" b="1">
                <a:latin typeface="Garamond" charset="0"/>
              </a:rPr>
              <a:t>13-15</a:t>
            </a:r>
            <a:r>
              <a:rPr lang="en-US" sz="1200">
                <a:latin typeface="Garamond" charset="0"/>
              </a:rPr>
              <a:t>  Stonemasons and sculptors, detail of a stained-glass window in the northernmost radiating chapel in the ambulatory, Chartres Cathedral, Chartres, France, ca. 1200-1220</a:t>
            </a:r>
            <a:endParaRPr lang="en-US" sz="1200" b="1">
              <a:latin typeface="Garamond" charset="0"/>
            </a:endParaRPr>
          </a:p>
        </p:txBody>
      </p:sp>
      <p:pic>
        <p:nvPicPr>
          <p:cNvPr id="53250" name="Content Placeholder 4" descr="13_15"/>
          <p:cNvPicPr>
            <a:picLocks noGrp="1" noChangeAspect="1"/>
          </p:cNvPicPr>
          <p:nvPr>
            <p:ph idx="1"/>
          </p:nvPr>
        </p:nvPicPr>
        <p:blipFill>
          <a:blip r:embed="rId2">
            <a:extLst>
              <a:ext uri="{28A0092B-C50C-407E-A947-70E740481C1C}">
                <a14:useLocalDpi xmlns:a14="http://schemas.microsoft.com/office/drawing/2010/main" val="0"/>
              </a:ext>
            </a:extLst>
          </a:blip>
          <a:srcRect t="-12016" b="-12016"/>
          <a:stretch>
            <a:fillRect/>
          </a:stretch>
        </p:blipFill>
        <p:spPr>
          <a:xfrm>
            <a:off x="457200" y="304800"/>
            <a:ext cx="8229600" cy="4525963"/>
          </a:xfrm>
          <a:noFill/>
        </p:spPr>
      </p:pic>
      <p:sp>
        <p:nvSpPr>
          <p:cNvPr id="5325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83E77B05-E512-BB41-B21D-800861C88863}" type="slidenum">
              <a:rPr lang="en-US" sz="1400" b="0">
                <a:latin typeface="Garamond" charset="0"/>
              </a:rPr>
              <a:pPr/>
              <a:t>26</a:t>
            </a:fld>
            <a:endParaRPr lang="en-US" sz="1400" b="0">
              <a:latin typeface="Garamond"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a:xfrm>
            <a:off x="0" y="5486400"/>
            <a:ext cx="4343400" cy="954088"/>
          </a:xfrm>
        </p:spPr>
        <p:txBody>
          <a:bodyPr/>
          <a:lstStyle/>
          <a:p>
            <a:r>
              <a:rPr lang="en-US" sz="1200" b="1">
                <a:latin typeface="Garamond" charset="0"/>
              </a:rPr>
              <a:t>Figure 13-16  </a:t>
            </a:r>
            <a:r>
              <a:rPr lang="en-US" sz="1200">
                <a:latin typeface="Garamond" charset="0"/>
              </a:rPr>
              <a:t>Virgin and Child and angels (Notre Dame de la Belle Verrière), detail of a window in the choir of Chartres Cathedral, Chartres, France, ca. 1170, </a:t>
            </a:r>
            <a:r>
              <a:rPr lang="en-US" sz="1200">
                <a:solidFill>
                  <a:srgbClr val="FF0000"/>
                </a:solidFill>
                <a:latin typeface="Garamond" charset="0"/>
              </a:rPr>
              <a:t>with 13th century side panels.</a:t>
            </a:r>
            <a:r>
              <a:rPr lang="en-US" sz="1200">
                <a:latin typeface="Garamond" charset="0"/>
              </a:rPr>
              <a:t> Stained glass, full height 16</a:t>
            </a:r>
            <a:r>
              <a:rPr lang="ja-JP" altLang="en-US" sz="1200">
                <a:latin typeface="Garamond" charset="0"/>
              </a:rPr>
              <a:t>’</a:t>
            </a:r>
            <a:r>
              <a:rPr lang="en-US" altLang="ja-JP" sz="1200">
                <a:latin typeface="Garamond" charset="0"/>
              </a:rPr>
              <a:t>. </a:t>
            </a:r>
            <a:endParaRPr lang="en-US" sz="1200">
              <a:latin typeface="Garamond" charset="0"/>
            </a:endParaRPr>
          </a:p>
        </p:txBody>
      </p:sp>
      <p:sp>
        <p:nvSpPr>
          <p:cNvPr id="5427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8463B21E-787F-0042-8F96-663900E0D7DA}" type="slidenum">
              <a:rPr lang="en-US" sz="1400" b="0">
                <a:latin typeface="Garamond" charset="0"/>
              </a:rPr>
              <a:pPr/>
              <a:t>27</a:t>
            </a:fld>
            <a:endParaRPr lang="en-US" sz="1400" b="0">
              <a:latin typeface="Garamond" charset="0"/>
            </a:endParaRPr>
          </a:p>
        </p:txBody>
      </p:sp>
      <p:sp>
        <p:nvSpPr>
          <p:cNvPr id="54275" name="AutoShape 6" descr="ftp://ftp.cengage.com/Kleiner/GATTA_14e/Images/Ch13/1316.jpg"/>
          <p:cNvSpPr>
            <a:spLocks noChangeAspect="1" noChangeArrowheads="1"/>
          </p:cNvSpPr>
          <p:nvPr/>
        </p:nvSpPr>
        <p:spPr bwMode="auto">
          <a:xfrm>
            <a:off x="76200" y="-182563"/>
            <a:ext cx="1809750" cy="5153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54276" name="Picture 8" descr="ftp://ftp.cengage.com/Kleiner/GATTA_14e/Images/Ch13/13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28600"/>
            <a:ext cx="2373313"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a:xfrm>
            <a:off x="0" y="5486400"/>
            <a:ext cx="3581400" cy="954088"/>
          </a:xfrm>
        </p:spPr>
        <p:txBody>
          <a:bodyPr/>
          <a:lstStyle/>
          <a:p>
            <a:r>
              <a:rPr lang="en-US" sz="1200" b="1">
                <a:latin typeface="Garamond" charset="0"/>
              </a:rPr>
              <a:t>Figure 13-17</a:t>
            </a:r>
            <a:r>
              <a:rPr lang="en-US" sz="1200">
                <a:latin typeface="Garamond" charset="0"/>
              </a:rPr>
              <a:t>  Rose window and lancets, north transept, Chartres Cathedral, Chartres, France, ca. 1220. Stained glass, rose window 43</a:t>
            </a:r>
            <a:r>
              <a:rPr lang="ja-JP" altLang="en-US" sz="1200">
                <a:latin typeface="Garamond" charset="0"/>
              </a:rPr>
              <a:t>’</a:t>
            </a:r>
            <a:r>
              <a:rPr lang="en-US" altLang="ja-JP" sz="1200">
                <a:latin typeface="Garamond" charset="0"/>
              </a:rPr>
              <a:t> in diameter.</a:t>
            </a:r>
            <a:endParaRPr lang="en-US" sz="1200">
              <a:latin typeface="Garamond" charset="0"/>
            </a:endParaRPr>
          </a:p>
        </p:txBody>
      </p:sp>
      <p:sp>
        <p:nvSpPr>
          <p:cNvPr id="5632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A1742E5B-CD2B-6E4B-8E36-6412860190A5}" type="slidenum">
              <a:rPr lang="en-US" sz="1400" b="0">
                <a:latin typeface="Garamond" charset="0"/>
              </a:rPr>
              <a:pPr/>
              <a:t>28</a:t>
            </a:fld>
            <a:endParaRPr lang="en-US" sz="1400" b="0">
              <a:latin typeface="Garamond" charset="0"/>
            </a:endParaRPr>
          </a:p>
        </p:txBody>
      </p:sp>
      <p:pic>
        <p:nvPicPr>
          <p:cNvPr id="56323" name="Picture 5" descr=" 18-14.jpg                                                      0000AE99schmoopy                       BC89C2C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0"/>
            <a:ext cx="50292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a:xfrm>
            <a:off x="0" y="5410200"/>
            <a:ext cx="4114800" cy="954088"/>
          </a:xfrm>
        </p:spPr>
        <p:txBody>
          <a:bodyPr/>
          <a:lstStyle/>
          <a:p>
            <a:r>
              <a:rPr lang="en-US" sz="1200" b="1">
                <a:latin typeface="Garamond" charset="0"/>
              </a:rPr>
              <a:t>Figure 13-18A  </a:t>
            </a:r>
            <a:r>
              <a:rPr lang="en-US" sz="1200">
                <a:latin typeface="Garamond" charset="0"/>
              </a:rPr>
              <a:t>Saints Martin, Jerome, and Gregory, jamb statues, Porch of the Confessors (right doorway), south transept, Chartres Cathedral, Chartres, France, ca. 1220–1230.  </a:t>
            </a:r>
          </a:p>
        </p:txBody>
      </p:sp>
      <p:sp>
        <p:nvSpPr>
          <p:cNvPr id="5837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ACF6C0D4-EE4B-244C-9EB9-EDBBF45764DD}" type="slidenum">
              <a:rPr lang="en-US" sz="1400" b="0">
                <a:latin typeface="Garamond" charset="0"/>
              </a:rPr>
              <a:pPr/>
              <a:t>29</a:t>
            </a:fld>
            <a:endParaRPr lang="en-US" sz="1400" b="0">
              <a:latin typeface="Garamond" charset="0"/>
            </a:endParaRPr>
          </a:p>
        </p:txBody>
      </p:sp>
      <p:pic>
        <p:nvPicPr>
          <p:cNvPr id="58371" name="Picture 3" descr=" 18-15.jpg                                                      0000AE99schmoopy                       BC89C2C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0038" y="0"/>
            <a:ext cx="45767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title"/>
          </p:nvPr>
        </p:nvSpPr>
        <p:spPr>
          <a:xfrm>
            <a:off x="0" y="5486400"/>
            <a:ext cx="7772400" cy="523875"/>
          </a:xfrm>
        </p:spPr>
        <p:txBody>
          <a:bodyPr/>
          <a:lstStyle/>
          <a:p>
            <a:r>
              <a:rPr lang="en-US" sz="1200" b="1">
                <a:latin typeface="Garamond" charset="0"/>
              </a:rPr>
              <a:t>13-3A  </a:t>
            </a:r>
            <a:r>
              <a:rPr lang="en-US" sz="1200">
                <a:latin typeface="Garamond" charset="0"/>
              </a:rPr>
              <a:t>West facade of the abbey church, Saint-Denis, France, 1135–1140.</a:t>
            </a:r>
            <a:br>
              <a:rPr lang="en-US" sz="1200">
                <a:latin typeface="Garamond" charset="0"/>
              </a:rPr>
            </a:br>
            <a:endParaRPr lang="en-US" sz="1200">
              <a:latin typeface="Garamond" charset="0"/>
            </a:endParaRPr>
          </a:p>
        </p:txBody>
      </p:sp>
      <p:sp>
        <p:nvSpPr>
          <p:cNvPr id="921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7B0C7B2F-68D2-154E-BD77-9457CBCF8947}" type="slidenum">
              <a:rPr lang="en-US" sz="1400" b="0">
                <a:latin typeface="Garamond" charset="0"/>
              </a:rPr>
              <a:pPr/>
              <a:t>3</a:t>
            </a:fld>
            <a:endParaRPr lang="en-US" sz="1400" b="0">
              <a:latin typeface="Garamond" charset="0"/>
            </a:endParaRPr>
          </a:p>
        </p:txBody>
      </p:sp>
      <p:pic>
        <p:nvPicPr>
          <p:cNvPr id="9219" name="Picture 5" descr="18-0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04800"/>
            <a:ext cx="394017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026"/>
          <p:cNvSpPr>
            <a:spLocks noGrp="1" noChangeArrowheads="1"/>
          </p:cNvSpPr>
          <p:nvPr>
            <p:ph type="title"/>
          </p:nvPr>
        </p:nvSpPr>
        <p:spPr>
          <a:xfrm>
            <a:off x="0" y="5486400"/>
            <a:ext cx="6781800" cy="523875"/>
          </a:xfrm>
        </p:spPr>
        <p:txBody>
          <a:bodyPr/>
          <a:lstStyle/>
          <a:p>
            <a:r>
              <a:rPr lang="en-US" sz="1200" b="1">
                <a:latin typeface="Garamond" charset="0"/>
              </a:rPr>
              <a:t>Figure 13-18  </a:t>
            </a:r>
            <a:r>
              <a:rPr lang="en-US" sz="1200">
                <a:latin typeface="Garamond" charset="0"/>
              </a:rPr>
              <a:t>Saint Theodore, jamb statue, Porch of the Martyrs (left doorway), south transept, Chartres Cathedral, Chartres, France, ca. 1230.</a:t>
            </a:r>
          </a:p>
        </p:txBody>
      </p:sp>
      <p:sp>
        <p:nvSpPr>
          <p:cNvPr id="6041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029E7B19-A965-4A43-A19D-A73B3A5B3D7C}" type="slidenum">
              <a:rPr lang="en-US" sz="1400" b="0">
                <a:latin typeface="Garamond" charset="0"/>
              </a:rPr>
              <a:pPr/>
              <a:t>30</a:t>
            </a:fld>
            <a:endParaRPr lang="en-US" sz="1400" b="0">
              <a:latin typeface="Garamond" charset="0"/>
            </a:endParaRPr>
          </a:p>
        </p:txBody>
      </p:sp>
      <p:pic>
        <p:nvPicPr>
          <p:cNvPr id="60419" name="Picture 1028" descr=" 18-16.jpg                                                      000000A3schmoopy                       00000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9588" y="0"/>
            <a:ext cx="18272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a:xfrm>
            <a:off x="0" y="5486400"/>
            <a:ext cx="3886200" cy="954088"/>
          </a:xfrm>
        </p:spPr>
        <p:txBody>
          <a:bodyPr rtlCol="0">
            <a:normAutofit/>
          </a:bodyPr>
          <a:lstStyle/>
          <a:p>
            <a:pPr fontAlgn="auto">
              <a:spcAft>
                <a:spcPts val="0"/>
              </a:spcAft>
              <a:defRPr/>
            </a:pPr>
            <a:r>
              <a:rPr lang="en-US" sz="1200" b="1" dirty="0" smtClean="0">
                <a:latin typeface="Garamond" charset="0"/>
              </a:rPr>
              <a:t>Figure 13-20  </a:t>
            </a:r>
            <a:r>
              <a:rPr lang="en-US" sz="1200" dirty="0" smtClean="0">
                <a:latin typeface="Garamond" charset="0"/>
              </a:rPr>
              <a:t>ROBERT DE LUZARCHES, THOMAS DE CORMONT, and RENAUD DE CORMONT, interior of Amiens Cathedral (looking east), Amiens, France, begun 1220.  </a:t>
            </a:r>
          </a:p>
        </p:txBody>
      </p:sp>
      <p:sp>
        <p:nvSpPr>
          <p:cNvPr id="6246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72088F25-737D-4843-8542-D3BAB9F61CC1}" type="slidenum">
              <a:rPr lang="en-US" sz="1400" b="0">
                <a:latin typeface="Garamond" charset="0"/>
              </a:rPr>
              <a:pPr/>
              <a:t>31</a:t>
            </a:fld>
            <a:endParaRPr lang="en-US" sz="1400" b="0">
              <a:latin typeface="Garamond" charset="0"/>
            </a:endParaRPr>
          </a:p>
        </p:txBody>
      </p:sp>
      <p:pic>
        <p:nvPicPr>
          <p:cNvPr id="62467" name="Picture 3" descr=" 18-17.jpg                                                      0000AE99schmoopy                       BC89C2C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3825" y="0"/>
            <a:ext cx="4752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1026"/>
          <p:cNvSpPr>
            <a:spLocks noGrp="1" noChangeArrowheads="1"/>
          </p:cNvSpPr>
          <p:nvPr>
            <p:ph type="title"/>
          </p:nvPr>
        </p:nvSpPr>
        <p:spPr>
          <a:xfrm>
            <a:off x="0" y="5448300"/>
            <a:ext cx="3962400" cy="1169988"/>
          </a:xfrm>
        </p:spPr>
        <p:txBody>
          <a:bodyPr rtlCol="0">
            <a:normAutofit/>
          </a:bodyPr>
          <a:lstStyle/>
          <a:p>
            <a:pPr fontAlgn="auto">
              <a:spcAft>
                <a:spcPts val="0"/>
              </a:spcAft>
              <a:defRPr/>
            </a:pPr>
            <a:r>
              <a:rPr lang="en-US" sz="1200" b="1" dirty="0" smtClean="0">
                <a:latin typeface="Garamond" charset="0"/>
              </a:rPr>
              <a:t>Figure 13-21  </a:t>
            </a:r>
            <a:r>
              <a:rPr lang="en-US" sz="1200" dirty="0" smtClean="0">
                <a:latin typeface="Garamond" charset="0"/>
              </a:rPr>
              <a:t>ROBERT DE LUZARCHES, THOMAS DE CORMONT, AND RENAUD DE CORMONT, vaults, clerestory, and </a:t>
            </a:r>
            <a:r>
              <a:rPr lang="en-US" sz="1200" dirty="0" err="1" smtClean="0">
                <a:latin typeface="Garamond" charset="0"/>
              </a:rPr>
              <a:t>triforium</a:t>
            </a:r>
            <a:r>
              <a:rPr lang="en-US" sz="1200" dirty="0" smtClean="0">
                <a:latin typeface="Garamond" charset="0"/>
              </a:rPr>
              <a:t> of the choir of Amiens Cathedral, Amiens, France, begun 1220.  </a:t>
            </a:r>
          </a:p>
        </p:txBody>
      </p:sp>
      <p:sp>
        <p:nvSpPr>
          <p:cNvPr id="6451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9D86C965-8AD9-EA40-B6EE-BF46121A45D9}" type="slidenum">
              <a:rPr lang="en-US" sz="1400" b="0">
                <a:latin typeface="Garamond" charset="0"/>
              </a:rPr>
              <a:pPr/>
              <a:t>32</a:t>
            </a:fld>
            <a:endParaRPr lang="en-US" sz="1400" b="0">
              <a:latin typeface="Garamond" charset="0"/>
            </a:endParaRPr>
          </a:p>
        </p:txBody>
      </p:sp>
      <p:pic>
        <p:nvPicPr>
          <p:cNvPr id="64515" name="Picture 6" descr="18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8288" y="0"/>
            <a:ext cx="4552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Amiens, west facade"/>
          <p:cNvPicPr>
            <a:picLocks noChangeAspect="1" noChangeArrowheads="1"/>
          </p:cNvPicPr>
          <p:nvPr/>
        </p:nvPicPr>
        <p:blipFill>
          <a:blip r:embed="rId3">
            <a:extLst>
              <a:ext uri="{28A0092B-C50C-407E-A947-70E740481C1C}">
                <a14:useLocalDpi xmlns:a14="http://schemas.microsoft.com/office/drawing/2010/main" val="0"/>
              </a:ext>
            </a:extLst>
          </a:blip>
          <a:srcRect l="3674" t="1465" r="2641" b="1831"/>
          <a:stretch>
            <a:fillRect/>
          </a:stretch>
        </p:blipFill>
        <p:spPr bwMode="auto">
          <a:xfrm>
            <a:off x="457200" y="3200400"/>
            <a:ext cx="2471738" cy="3200400"/>
          </a:xfrm>
          <a:prstGeom prst="rect">
            <a:avLst/>
          </a:prstGeom>
          <a:noFill/>
          <a:extLst>
            <a:ext uri="{909E8E84-426E-40dd-AFC4-6F175D3DCCD1}">
              <a14:hiddenFill xmlns:a14="http://schemas.microsoft.com/office/drawing/2010/main">
                <a:solidFill>
                  <a:srgbClr val="FFFFFF"/>
                </a:solidFill>
              </a14:hiddenFill>
            </a:ext>
          </a:extLst>
        </p:spPr>
      </p:pic>
      <p:sp>
        <p:nvSpPr>
          <p:cNvPr id="17413" name="Rectangle 5"/>
          <p:cNvSpPr>
            <a:spLocks noChangeArrowheads="1"/>
          </p:cNvSpPr>
          <p:nvPr/>
        </p:nvSpPr>
        <p:spPr bwMode="auto">
          <a:xfrm>
            <a:off x="1371600" y="593725"/>
            <a:ext cx="219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b="1"/>
              <a:t>Amiens Cathedral</a:t>
            </a:r>
            <a:r>
              <a:rPr lang="en-US"/>
              <a:t> </a:t>
            </a:r>
          </a:p>
        </p:txBody>
      </p:sp>
      <p:pic>
        <p:nvPicPr>
          <p:cNvPr id="17416" name="Picture 8"/>
          <p:cNvPicPr>
            <a:picLocks noChangeAspect="1" noChangeArrowheads="1"/>
          </p:cNvPicPr>
          <p:nvPr/>
        </p:nvPicPr>
        <p:blipFill>
          <a:blip r:embed="rId4">
            <a:extLst>
              <a:ext uri="{28A0092B-C50C-407E-A947-70E740481C1C}">
                <a14:useLocalDpi xmlns:a14="http://schemas.microsoft.com/office/drawing/2010/main" val="0"/>
              </a:ext>
            </a:extLst>
          </a:blip>
          <a:srcRect t="7974" b="13977"/>
          <a:stretch>
            <a:fillRect/>
          </a:stretch>
        </p:blipFill>
        <p:spPr bwMode="auto">
          <a:xfrm>
            <a:off x="762000" y="1066800"/>
            <a:ext cx="3048000"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7419"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685800"/>
            <a:ext cx="186055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7420" name="Picture 12"/>
          <p:cNvPicPr>
            <a:picLocks noChangeAspect="1" noChangeArrowheads="1"/>
          </p:cNvPicPr>
          <p:nvPr/>
        </p:nvPicPr>
        <p:blipFill>
          <a:blip r:embed="rId6">
            <a:extLst>
              <a:ext uri="{28A0092B-C50C-407E-A947-70E740481C1C}">
                <a14:useLocalDpi xmlns:a14="http://schemas.microsoft.com/office/drawing/2010/main" val="0"/>
              </a:ext>
            </a:extLst>
          </a:blip>
          <a:srcRect l="7625" t="7001" r="8908" b="7001"/>
          <a:stretch>
            <a:fillRect/>
          </a:stretch>
        </p:blipFill>
        <p:spPr bwMode="auto">
          <a:xfrm>
            <a:off x="7086600" y="3657600"/>
            <a:ext cx="1554163"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7422"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2800" y="3657600"/>
            <a:ext cx="3581400" cy="268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7423"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38600" y="228600"/>
            <a:ext cx="21463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84673466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a:xfrm>
            <a:off x="0" y="5486400"/>
            <a:ext cx="3429000" cy="954088"/>
          </a:xfrm>
        </p:spPr>
        <p:txBody>
          <a:bodyPr rtlCol="0">
            <a:normAutofit/>
          </a:bodyPr>
          <a:lstStyle/>
          <a:p>
            <a:pPr fontAlgn="auto">
              <a:spcAft>
                <a:spcPts val="0"/>
              </a:spcAft>
              <a:defRPr/>
            </a:pPr>
            <a:r>
              <a:rPr lang="en-US" sz="1200" b="1" dirty="0" smtClean="0">
                <a:latin typeface="Garamond" charset="0"/>
              </a:rPr>
              <a:t>Figure 13-19  </a:t>
            </a:r>
            <a:r>
              <a:rPr lang="en-US" sz="1200" dirty="0" smtClean="0">
                <a:latin typeface="Garamond" charset="0"/>
              </a:rPr>
              <a:t>ROBERT DE LUZARCHES, THOMAS DE CORMONT, and RENAUD DE CORMONT, west facade of Amiens Cathedral, Amiens, France, begun 1220.  </a:t>
            </a:r>
          </a:p>
        </p:txBody>
      </p:sp>
      <p:sp>
        <p:nvSpPr>
          <p:cNvPr id="6656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19137472-4F8D-F04B-82BB-94F82CDE725A}" type="slidenum">
              <a:rPr lang="en-US" sz="1400" b="0">
                <a:latin typeface="Garamond" charset="0"/>
              </a:rPr>
              <a:pPr/>
              <a:t>34</a:t>
            </a:fld>
            <a:endParaRPr lang="en-US" sz="1400" b="0">
              <a:latin typeface="Garamond" charset="0"/>
            </a:endParaRPr>
          </a:p>
        </p:txBody>
      </p:sp>
      <p:pic>
        <p:nvPicPr>
          <p:cNvPr id="66563" name="Picture 3" descr=" 18-19.jpg                                                      0000AE99schmoopy                       BC89C2C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5038" y="0"/>
            <a:ext cx="52117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30" name="Picture 6" descr="ART1083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62000"/>
            <a:ext cx="394216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1" name="Picture 7" descr="ART10836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733861"/>
            <a:ext cx="3962400" cy="5895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61399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1026"/>
          <p:cNvSpPr>
            <a:spLocks noGrp="1" noChangeArrowheads="1"/>
          </p:cNvSpPr>
          <p:nvPr>
            <p:ph type="title"/>
          </p:nvPr>
        </p:nvSpPr>
        <p:spPr>
          <a:xfrm>
            <a:off x="0" y="5486400"/>
            <a:ext cx="6248400" cy="523875"/>
          </a:xfrm>
        </p:spPr>
        <p:txBody>
          <a:bodyPr rtlCol="0">
            <a:normAutofit/>
          </a:bodyPr>
          <a:lstStyle/>
          <a:p>
            <a:pPr fontAlgn="auto">
              <a:spcAft>
                <a:spcPts val="0"/>
              </a:spcAft>
              <a:defRPr/>
            </a:pPr>
            <a:r>
              <a:rPr lang="en-US" sz="1200" b="1" dirty="0" smtClean="0">
                <a:latin typeface="Garamond" charset="0"/>
              </a:rPr>
              <a:t>Figure 13-22  </a:t>
            </a:r>
            <a:r>
              <a:rPr lang="en-US" sz="1200" dirty="0" smtClean="0">
                <a:latin typeface="Garamond" charset="0"/>
              </a:rPr>
              <a:t>Christ (</a:t>
            </a:r>
            <a:r>
              <a:rPr lang="en-US" sz="1200" i="1" dirty="0" smtClean="0">
                <a:latin typeface="Garamond" charset="0"/>
              </a:rPr>
              <a:t>Beau </a:t>
            </a:r>
            <a:r>
              <a:rPr lang="en-US" sz="1200" i="1" dirty="0" err="1" smtClean="0">
                <a:latin typeface="Garamond" charset="0"/>
              </a:rPr>
              <a:t>Dieu</a:t>
            </a:r>
            <a:r>
              <a:rPr lang="en-US" sz="1200" dirty="0" smtClean="0">
                <a:latin typeface="Garamond" charset="0"/>
              </a:rPr>
              <a:t>), </a:t>
            </a:r>
            <a:r>
              <a:rPr lang="en-US" sz="1200" dirty="0" err="1" smtClean="0">
                <a:latin typeface="Garamond" charset="0"/>
              </a:rPr>
              <a:t>trumeau</a:t>
            </a:r>
            <a:r>
              <a:rPr lang="en-US" sz="1200" dirty="0" smtClean="0">
                <a:latin typeface="Garamond" charset="0"/>
              </a:rPr>
              <a:t> statue of central doorway, west facade, Amiens Cathedral, Amiens, France, ca. 1220–1235.  </a:t>
            </a:r>
          </a:p>
        </p:txBody>
      </p:sp>
      <p:sp>
        <p:nvSpPr>
          <p:cNvPr id="6861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976B2856-A9B9-F646-A7B5-B19EDB91EF2B}" type="slidenum">
              <a:rPr lang="en-US" sz="1400" b="0">
                <a:latin typeface="Garamond" charset="0"/>
              </a:rPr>
              <a:pPr/>
              <a:t>36</a:t>
            </a:fld>
            <a:endParaRPr lang="en-US" sz="1400" b="0">
              <a:latin typeface="Garamond" charset="0"/>
            </a:endParaRPr>
          </a:p>
        </p:txBody>
      </p:sp>
      <p:pic>
        <p:nvPicPr>
          <p:cNvPr id="68611" name="Picture 1028" descr=" 18-20.jpg                                                      000000A3schmoopy                       00000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0" y="0"/>
            <a:ext cx="2400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a:xfrm>
            <a:off x="0" y="5486400"/>
            <a:ext cx="3657600" cy="523875"/>
          </a:xfrm>
        </p:spPr>
        <p:txBody>
          <a:bodyPr rtlCol="0">
            <a:normAutofit/>
          </a:bodyPr>
          <a:lstStyle/>
          <a:p>
            <a:pPr fontAlgn="auto">
              <a:spcAft>
                <a:spcPts val="0"/>
              </a:spcAft>
              <a:defRPr/>
            </a:pPr>
            <a:r>
              <a:rPr lang="en-US" sz="1200" b="1" dirty="0" smtClean="0">
                <a:latin typeface="Garamond" charset="0"/>
              </a:rPr>
              <a:t>Figure 13-23  </a:t>
            </a:r>
            <a:r>
              <a:rPr lang="en-US" sz="1200" dirty="0" smtClean="0">
                <a:latin typeface="Garamond" charset="0"/>
              </a:rPr>
              <a:t>West facade of Reims Cathedral, Reims, France, ca. 1225–1290.  </a:t>
            </a:r>
          </a:p>
        </p:txBody>
      </p:sp>
      <p:sp>
        <p:nvSpPr>
          <p:cNvPr id="7270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34839F50-AC1A-DB41-9FEF-FC642F71433C}" type="slidenum">
              <a:rPr lang="en-US" sz="1400" b="0">
                <a:latin typeface="Garamond" charset="0"/>
              </a:rPr>
              <a:pPr/>
              <a:t>37</a:t>
            </a:fld>
            <a:endParaRPr lang="en-US" sz="1400" b="0">
              <a:latin typeface="Garamond" charset="0"/>
            </a:endParaRPr>
          </a:p>
        </p:txBody>
      </p:sp>
      <p:pic>
        <p:nvPicPr>
          <p:cNvPr id="72707" name="Picture 4" descr=" 18-21.jpg                                                      0000AE99schmoopy                       BC89C2C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0463" y="0"/>
            <a:ext cx="49863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152400" y="6096000"/>
            <a:ext cx="7772400" cy="523875"/>
          </a:xfrm>
        </p:spPr>
        <p:txBody>
          <a:bodyPr rtlCol="0">
            <a:normAutofit/>
          </a:bodyPr>
          <a:lstStyle/>
          <a:p>
            <a:pPr fontAlgn="auto">
              <a:spcAft>
                <a:spcPts val="0"/>
              </a:spcAft>
              <a:defRPr/>
            </a:pPr>
            <a:r>
              <a:rPr lang="en-US" sz="1200" b="1" dirty="0" smtClean="0">
                <a:latin typeface="Garamond" charset="0"/>
              </a:rPr>
              <a:t>13-23A  </a:t>
            </a:r>
            <a:r>
              <a:rPr lang="en-US" sz="1200" dirty="0" smtClean="0">
                <a:latin typeface="Garamond" charset="0"/>
              </a:rPr>
              <a:t>Nave (looking west) of Reims Cathedral, Reims, France, begun 1211; west end ca. 1260–1290.</a:t>
            </a:r>
            <a:br>
              <a:rPr lang="en-US" sz="1200" dirty="0" smtClean="0">
                <a:latin typeface="Garamond" charset="0"/>
              </a:rPr>
            </a:br>
            <a:endParaRPr lang="en-US" sz="1200" dirty="0" smtClean="0">
              <a:latin typeface="Garamond" charset="0"/>
            </a:endParaRPr>
          </a:p>
        </p:txBody>
      </p:sp>
      <p:sp>
        <p:nvSpPr>
          <p:cNvPr id="7475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2CD2F77A-2F7A-0E4F-B0E2-264B103D11B0}" type="slidenum">
              <a:rPr lang="en-US" sz="1400" b="0">
                <a:latin typeface="Garamond" charset="0"/>
              </a:rPr>
              <a:pPr/>
              <a:t>38</a:t>
            </a:fld>
            <a:endParaRPr lang="en-US" sz="1400" b="0">
              <a:latin typeface="Garamond" charset="0"/>
            </a:endParaRPr>
          </a:p>
        </p:txBody>
      </p:sp>
      <p:pic>
        <p:nvPicPr>
          <p:cNvPr id="74755" name="Picture 5" descr="18-2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52400"/>
            <a:ext cx="4441825" cy="582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Reims, west faca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1000"/>
            <a:ext cx="4151313" cy="5715000"/>
          </a:xfrm>
          <a:prstGeom prst="rect">
            <a:avLst/>
          </a:prstGeom>
          <a:noFill/>
          <a:extLst>
            <a:ext uri="{909E8E84-426E-40dd-AFC4-6F175D3DCCD1}">
              <a14:hiddenFill xmlns:a14="http://schemas.microsoft.com/office/drawing/2010/main">
                <a:solidFill>
                  <a:srgbClr val="FFFFFF"/>
                </a:solidFill>
              </a14:hiddenFill>
            </a:ext>
          </a:extLst>
        </p:spPr>
      </p:pic>
      <p:sp>
        <p:nvSpPr>
          <p:cNvPr id="18435" name="Rectangle 3"/>
          <p:cNvSpPr>
            <a:spLocks noChangeArrowheads="1"/>
          </p:cNvSpPr>
          <p:nvPr/>
        </p:nvSpPr>
        <p:spPr bwMode="auto">
          <a:xfrm>
            <a:off x="5181600" y="228600"/>
            <a:ext cx="2051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b="1"/>
              <a:t>Reims Cathedral</a:t>
            </a:r>
            <a:r>
              <a:rPr lang="en-US"/>
              <a:t> </a:t>
            </a:r>
          </a:p>
        </p:txBody>
      </p:sp>
      <p:pic>
        <p:nvPicPr>
          <p:cNvPr id="18437" name="Picture 5" descr="gothic-france-reims-nave-west wal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6788" y="3581400"/>
            <a:ext cx="1827212" cy="2667000"/>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gothic-france-reims-nav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0463" y="3657600"/>
            <a:ext cx="1985962"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8441" name="Picture 9" descr="h2_mgot_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762000"/>
            <a:ext cx="3848100" cy="2647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6744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ChangeArrowheads="1"/>
          </p:cNvSpPr>
          <p:nvPr>
            <p:ph type="title"/>
          </p:nvPr>
        </p:nvSpPr>
        <p:spPr>
          <a:xfrm>
            <a:off x="0" y="5410200"/>
            <a:ext cx="2209800" cy="954088"/>
          </a:xfrm>
        </p:spPr>
        <p:txBody>
          <a:bodyPr/>
          <a:lstStyle/>
          <a:p>
            <a:r>
              <a:rPr lang="en-US" sz="1200" b="1">
                <a:latin typeface="Garamond" charset="0"/>
              </a:rPr>
              <a:t>Figure 13-2  </a:t>
            </a:r>
            <a:r>
              <a:rPr lang="en-US" sz="1200">
                <a:latin typeface="Garamond" charset="0"/>
              </a:rPr>
              <a:t>Ambulatory and radiating chapels, abbey church, Saint-Denis, France, 1140–1144.  </a:t>
            </a:r>
          </a:p>
        </p:txBody>
      </p:sp>
      <p:sp>
        <p:nvSpPr>
          <p:cNvPr id="1024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EAA9A191-550D-B943-BE36-C713AE963921}" type="slidenum">
              <a:rPr lang="en-US" sz="1400" b="0">
                <a:latin typeface="Garamond" charset="0"/>
              </a:rPr>
              <a:pPr/>
              <a:t>4</a:t>
            </a:fld>
            <a:endParaRPr lang="en-US" sz="1400" b="0">
              <a:latin typeface="Garamond" charset="0"/>
            </a:endParaRPr>
          </a:p>
        </p:txBody>
      </p:sp>
      <p:pic>
        <p:nvPicPr>
          <p:cNvPr id="10243" name="Picture 4" descr=" 18-01.jpg                                                      0000AE99schmoopy                       BC89C2C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6300" y="0"/>
            <a:ext cx="6540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0" y="5486400"/>
            <a:ext cx="3733800" cy="738188"/>
          </a:xfrm>
        </p:spPr>
        <p:txBody>
          <a:bodyPr rtlCol="0">
            <a:normAutofit/>
          </a:bodyPr>
          <a:lstStyle/>
          <a:p>
            <a:pPr fontAlgn="auto">
              <a:spcAft>
                <a:spcPts val="0"/>
              </a:spcAft>
              <a:defRPr/>
            </a:pPr>
            <a:r>
              <a:rPr lang="en-US" sz="1200" b="1" dirty="0" smtClean="0">
                <a:latin typeface="Garamond" charset="0"/>
              </a:rPr>
              <a:t>Figure 13-24 </a:t>
            </a:r>
            <a:r>
              <a:rPr lang="en-US" sz="1200" i="1" dirty="0" smtClean="0">
                <a:latin typeface="Garamond" charset="0"/>
              </a:rPr>
              <a:t>Annunciation</a:t>
            </a:r>
            <a:r>
              <a:rPr lang="en-US" sz="1200" dirty="0" smtClean="0">
                <a:latin typeface="Garamond" charset="0"/>
              </a:rPr>
              <a:t> and </a:t>
            </a:r>
            <a:r>
              <a:rPr lang="en-US" sz="1200" i="1" dirty="0" smtClean="0">
                <a:latin typeface="Garamond" charset="0"/>
              </a:rPr>
              <a:t>Visitation</a:t>
            </a:r>
            <a:r>
              <a:rPr lang="en-US" sz="1200" dirty="0" smtClean="0">
                <a:latin typeface="Garamond" charset="0"/>
              </a:rPr>
              <a:t>, jamb statues of central doorway, west facade, Reims Cathedral, Reims, France, ca. 1230-1255</a:t>
            </a:r>
          </a:p>
        </p:txBody>
      </p:sp>
      <p:sp>
        <p:nvSpPr>
          <p:cNvPr id="7577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8FF8D498-A71D-3945-8B0E-4083EAE99F13}" type="slidenum">
              <a:rPr lang="en-US" sz="1400" b="0">
                <a:latin typeface="Garamond" charset="0"/>
              </a:rPr>
              <a:pPr/>
              <a:t>40</a:t>
            </a:fld>
            <a:endParaRPr lang="en-US" sz="1400" b="0">
              <a:latin typeface="Garamond" charset="0"/>
            </a:endParaRPr>
          </a:p>
        </p:txBody>
      </p:sp>
      <p:pic>
        <p:nvPicPr>
          <p:cNvPr id="75779" name="Picture 6" descr="18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9688" y="0"/>
            <a:ext cx="48371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ChangeArrowheads="1"/>
          </p:cNvSpPr>
          <p:nvPr>
            <p:ph type="title"/>
          </p:nvPr>
        </p:nvSpPr>
        <p:spPr>
          <a:xfrm>
            <a:off x="0" y="5486400"/>
            <a:ext cx="3581400" cy="523875"/>
          </a:xfrm>
        </p:spPr>
        <p:txBody>
          <a:bodyPr rtlCol="0">
            <a:normAutofit/>
          </a:bodyPr>
          <a:lstStyle/>
          <a:p>
            <a:pPr fontAlgn="auto">
              <a:spcAft>
                <a:spcPts val="0"/>
              </a:spcAft>
              <a:defRPr/>
            </a:pPr>
            <a:r>
              <a:rPr lang="en-US" sz="1200" b="1" dirty="0" smtClean="0">
                <a:latin typeface="Garamond" charset="0"/>
              </a:rPr>
              <a:t>Figure 13-25  </a:t>
            </a:r>
            <a:r>
              <a:rPr lang="en-US" sz="1200" dirty="0" smtClean="0">
                <a:latin typeface="Garamond" charset="0"/>
              </a:rPr>
              <a:t>Interior of the upper chapel, Sainte-</a:t>
            </a:r>
            <a:r>
              <a:rPr lang="en-US" sz="1200" dirty="0" err="1" smtClean="0">
                <a:latin typeface="Garamond" charset="0"/>
              </a:rPr>
              <a:t>Chapelle</a:t>
            </a:r>
            <a:r>
              <a:rPr lang="en-US" sz="1200" dirty="0" smtClean="0">
                <a:latin typeface="Garamond" charset="0"/>
              </a:rPr>
              <a:t>, Paris, France, 1243–1248.  </a:t>
            </a:r>
          </a:p>
        </p:txBody>
      </p:sp>
      <p:sp>
        <p:nvSpPr>
          <p:cNvPr id="7782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A9FE6474-6B2C-6449-B8AF-0E76B6DA7F6A}" type="slidenum">
              <a:rPr lang="en-US" sz="1400" b="0">
                <a:latin typeface="Garamond" charset="0"/>
              </a:rPr>
              <a:pPr/>
              <a:t>41</a:t>
            </a:fld>
            <a:endParaRPr lang="en-US" sz="1400" b="0">
              <a:latin typeface="Garamond" charset="0"/>
            </a:endParaRPr>
          </a:p>
        </p:txBody>
      </p:sp>
      <p:pic>
        <p:nvPicPr>
          <p:cNvPr id="77827" name="Picture 6" descr="18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3663" y="0"/>
            <a:ext cx="4718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St"/>
          <p:cNvPicPr>
            <a:picLocks noChangeAspect="1" noChangeArrowheads="1"/>
          </p:cNvPicPr>
          <p:nvPr/>
        </p:nvPicPr>
        <p:blipFill>
          <a:blip r:embed="rId3">
            <a:extLst>
              <a:ext uri="{28A0092B-C50C-407E-A947-70E740481C1C}">
                <a14:useLocalDpi xmlns:a14="http://schemas.microsoft.com/office/drawing/2010/main" val="0"/>
              </a:ext>
            </a:extLst>
          </a:blip>
          <a:srcRect t="1678" b="1678"/>
          <a:stretch>
            <a:fillRect/>
          </a:stretch>
        </p:blipFill>
        <p:spPr bwMode="auto">
          <a:xfrm>
            <a:off x="2057400" y="838200"/>
            <a:ext cx="3429000" cy="5638800"/>
          </a:xfrm>
          <a:prstGeom prst="rect">
            <a:avLst/>
          </a:prstGeom>
          <a:noFill/>
          <a:extLst>
            <a:ext uri="{909E8E84-426E-40dd-AFC4-6F175D3DCCD1}">
              <a14:hiddenFill xmlns:a14="http://schemas.microsoft.com/office/drawing/2010/main">
                <a:solidFill>
                  <a:srgbClr val="FFFFFF"/>
                </a:solidFill>
              </a14:hiddenFill>
            </a:ext>
          </a:extLst>
        </p:spPr>
      </p:pic>
      <p:sp>
        <p:nvSpPr>
          <p:cNvPr id="24581" name="Rectangle 5"/>
          <p:cNvSpPr>
            <a:spLocks noChangeArrowheads="1"/>
          </p:cNvSpPr>
          <p:nvPr/>
        </p:nvSpPr>
        <p:spPr bwMode="auto">
          <a:xfrm>
            <a:off x="4648200" y="228600"/>
            <a:ext cx="2647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b="1"/>
              <a:t>Sainte-Chapelle, Paris</a:t>
            </a:r>
            <a:r>
              <a:rPr lang="en-US"/>
              <a:t> </a:t>
            </a:r>
          </a:p>
        </p:txBody>
      </p:sp>
      <p:pic>
        <p:nvPicPr>
          <p:cNvPr id="24583" name="Picture 7" descr="gothic-france-paris-sainte chapelle-exterior-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828" y="838200"/>
            <a:ext cx="1813035" cy="2438400"/>
          </a:xfrm>
          <a:prstGeom prst="rect">
            <a:avLst/>
          </a:prstGeom>
          <a:noFill/>
          <a:extLst>
            <a:ext uri="{909E8E84-426E-40dd-AFC4-6F175D3DCCD1}">
              <a14:hiddenFill xmlns:a14="http://schemas.microsoft.com/office/drawing/2010/main">
                <a:solidFill>
                  <a:srgbClr val="FFFFFF"/>
                </a:solidFill>
              </a14:hiddenFill>
            </a:ext>
          </a:extLst>
        </p:spPr>
      </p:pic>
      <p:pic>
        <p:nvPicPr>
          <p:cNvPr id="24589" name="Picture 13" descr="DSC005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838200"/>
            <a:ext cx="3505200" cy="2628900"/>
          </a:xfrm>
          <a:prstGeom prst="rect">
            <a:avLst/>
          </a:prstGeom>
          <a:noFill/>
          <a:extLst>
            <a:ext uri="{909E8E84-426E-40dd-AFC4-6F175D3DCCD1}">
              <a14:hiddenFill xmlns:a14="http://schemas.microsoft.com/office/drawing/2010/main">
                <a:solidFill>
                  <a:srgbClr val="FFFFFF"/>
                </a:solidFill>
              </a14:hiddenFill>
            </a:ext>
          </a:extLst>
        </p:spPr>
      </p:pic>
      <p:pic>
        <p:nvPicPr>
          <p:cNvPr id="24591" name="Picture 15" descr="med-sainte-chapel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3581400"/>
            <a:ext cx="1931988" cy="289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11468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2"/>
          <p:cNvSpPr>
            <a:spLocks noGrp="1" noChangeArrowheads="1"/>
          </p:cNvSpPr>
          <p:nvPr>
            <p:ph type="title"/>
          </p:nvPr>
        </p:nvSpPr>
        <p:spPr>
          <a:xfrm>
            <a:off x="0" y="5486400"/>
            <a:ext cx="4648200" cy="523875"/>
          </a:xfrm>
        </p:spPr>
        <p:txBody>
          <a:bodyPr rtlCol="0">
            <a:normAutofit/>
          </a:bodyPr>
          <a:lstStyle/>
          <a:p>
            <a:pPr fontAlgn="auto">
              <a:spcAft>
                <a:spcPts val="0"/>
              </a:spcAft>
              <a:defRPr/>
            </a:pPr>
            <a:r>
              <a:rPr lang="en-US" sz="1200" b="1" dirty="0" smtClean="0">
                <a:latin typeface="Garamond" charset="0"/>
              </a:rPr>
              <a:t>Figure 13-26  </a:t>
            </a:r>
            <a:r>
              <a:rPr lang="en-US" sz="1200" dirty="0" smtClean="0">
                <a:latin typeface="Garamond" charset="0"/>
              </a:rPr>
              <a:t>Virgin and Child (</a:t>
            </a:r>
            <a:r>
              <a:rPr lang="en-US" sz="1200" i="1" dirty="0" smtClean="0">
                <a:latin typeface="Garamond" charset="0"/>
              </a:rPr>
              <a:t>Virgin of Paris</a:t>
            </a:r>
            <a:r>
              <a:rPr lang="en-US" sz="1200" dirty="0" smtClean="0">
                <a:latin typeface="Garamond" charset="0"/>
              </a:rPr>
              <a:t>), Notre-Dame, Paris, France, early fourteenth century.  </a:t>
            </a:r>
          </a:p>
        </p:txBody>
      </p:sp>
      <p:sp>
        <p:nvSpPr>
          <p:cNvPr id="8294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173C26EB-143F-B347-9E96-901C5E8DFD8F}" type="slidenum">
              <a:rPr lang="en-US" sz="1400" b="0">
                <a:latin typeface="Garamond" charset="0"/>
              </a:rPr>
              <a:pPr/>
              <a:t>43</a:t>
            </a:fld>
            <a:endParaRPr lang="en-US" sz="1400" b="0">
              <a:latin typeface="Garamond" charset="0"/>
            </a:endParaRPr>
          </a:p>
        </p:txBody>
      </p:sp>
      <p:pic>
        <p:nvPicPr>
          <p:cNvPr id="82947" name="Picture 3" descr=" 18-24.jpg                                                      0000AE99schmoopy                       BC89C2C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4225" y="0"/>
            <a:ext cx="4092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Grp="1" noChangeArrowheads="1"/>
          </p:cNvSpPr>
          <p:nvPr>
            <p:ph type="title"/>
          </p:nvPr>
        </p:nvSpPr>
        <p:spPr>
          <a:xfrm>
            <a:off x="0" y="5486400"/>
            <a:ext cx="3657600" cy="523875"/>
          </a:xfrm>
        </p:spPr>
        <p:txBody>
          <a:bodyPr rtlCol="0">
            <a:normAutofit/>
          </a:bodyPr>
          <a:lstStyle/>
          <a:p>
            <a:pPr fontAlgn="auto">
              <a:spcAft>
                <a:spcPts val="0"/>
              </a:spcAft>
              <a:defRPr/>
            </a:pPr>
            <a:r>
              <a:rPr lang="en-US" sz="1200" b="1" dirty="0" smtClean="0">
                <a:latin typeface="Garamond" charset="0"/>
              </a:rPr>
              <a:t>Figure 13-27  </a:t>
            </a:r>
            <a:r>
              <a:rPr lang="en-US" sz="1200" dirty="0" smtClean="0">
                <a:latin typeface="Garamond" charset="0"/>
              </a:rPr>
              <a:t>West facade of Saint-</a:t>
            </a:r>
            <a:r>
              <a:rPr lang="en-US" sz="1200" dirty="0" err="1" smtClean="0">
                <a:latin typeface="Garamond" charset="0"/>
              </a:rPr>
              <a:t>Maclou</a:t>
            </a:r>
            <a:r>
              <a:rPr lang="en-US" sz="1200" dirty="0" smtClean="0">
                <a:latin typeface="Garamond" charset="0"/>
              </a:rPr>
              <a:t>, Rouen, France, ca. 1500–1514.</a:t>
            </a:r>
          </a:p>
        </p:txBody>
      </p:sp>
      <p:sp>
        <p:nvSpPr>
          <p:cNvPr id="8499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BF866F99-24EA-6F42-B867-EFBD6C52FD58}" type="slidenum">
              <a:rPr lang="en-US" sz="1400" b="0">
                <a:latin typeface="Garamond" charset="0"/>
              </a:rPr>
              <a:pPr/>
              <a:t>44</a:t>
            </a:fld>
            <a:endParaRPr lang="en-US" sz="1400" b="0">
              <a:latin typeface="Garamond" charset="0"/>
            </a:endParaRPr>
          </a:p>
        </p:txBody>
      </p:sp>
      <p:pic>
        <p:nvPicPr>
          <p:cNvPr id="84995" name="Picture 6" descr="18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0"/>
            <a:ext cx="4527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Grp="1" noChangeArrowheads="1"/>
          </p:cNvSpPr>
          <p:nvPr>
            <p:ph type="title"/>
          </p:nvPr>
        </p:nvSpPr>
        <p:spPr>
          <a:xfrm>
            <a:off x="0" y="6111875"/>
            <a:ext cx="9144000" cy="523875"/>
          </a:xfrm>
        </p:spPr>
        <p:txBody>
          <a:bodyPr rtlCol="0">
            <a:normAutofit/>
          </a:bodyPr>
          <a:lstStyle/>
          <a:p>
            <a:pPr fontAlgn="auto">
              <a:spcAft>
                <a:spcPts val="0"/>
              </a:spcAft>
              <a:defRPr/>
            </a:pPr>
            <a:r>
              <a:rPr lang="en-US" sz="1200" b="1" dirty="0" smtClean="0">
                <a:latin typeface="Garamond" charset="0"/>
              </a:rPr>
              <a:t>Figure 13-28  </a:t>
            </a:r>
            <a:r>
              <a:rPr lang="en-US" sz="1200" dirty="0" smtClean="0">
                <a:latin typeface="Garamond" charset="0"/>
              </a:rPr>
              <a:t>Aerial view of the fortified town of Carcassonne, France. Bastions and towers, 12th–13th centuries, restored by EUGÈNE VIOLLET-LE-DUC in the 19th century.  </a:t>
            </a:r>
          </a:p>
        </p:txBody>
      </p:sp>
      <p:sp>
        <p:nvSpPr>
          <p:cNvPr id="8704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AFB689B2-E47E-E547-82F9-7CB8813FCF7C}" type="slidenum">
              <a:rPr lang="en-US" sz="1400" b="0">
                <a:latin typeface="Garamond" charset="0"/>
              </a:rPr>
              <a:pPr/>
              <a:t>45</a:t>
            </a:fld>
            <a:endParaRPr lang="en-US" sz="1400" b="0">
              <a:latin typeface="Garamond" charset="0"/>
            </a:endParaRPr>
          </a:p>
        </p:txBody>
      </p:sp>
      <p:pic>
        <p:nvPicPr>
          <p:cNvPr id="87043" name="Picture 6" descr="18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12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1026"/>
          <p:cNvSpPr>
            <a:spLocks noGrp="1" noChangeArrowheads="1"/>
          </p:cNvSpPr>
          <p:nvPr>
            <p:ph type="title"/>
          </p:nvPr>
        </p:nvSpPr>
        <p:spPr>
          <a:xfrm>
            <a:off x="0" y="5486400"/>
            <a:ext cx="4495800" cy="523875"/>
          </a:xfrm>
        </p:spPr>
        <p:txBody>
          <a:bodyPr rtlCol="0">
            <a:normAutofit/>
          </a:bodyPr>
          <a:lstStyle/>
          <a:p>
            <a:pPr fontAlgn="auto">
              <a:spcAft>
                <a:spcPts val="0"/>
              </a:spcAft>
              <a:defRPr/>
            </a:pPr>
            <a:r>
              <a:rPr lang="en-US" sz="1200" b="1" dirty="0" smtClean="0">
                <a:latin typeface="Garamond" charset="0"/>
              </a:rPr>
              <a:t>Figure 13-29  </a:t>
            </a:r>
            <a:r>
              <a:rPr lang="en-US" sz="1200" dirty="0" smtClean="0">
                <a:latin typeface="Garamond" charset="0"/>
              </a:rPr>
              <a:t>Hall of the cloth guild, Bruges, Belgium, begun 1230.  </a:t>
            </a:r>
          </a:p>
        </p:txBody>
      </p:sp>
      <p:sp>
        <p:nvSpPr>
          <p:cNvPr id="8909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93C98F91-D981-A14B-A35C-10D3F41CEBE4}" type="slidenum">
              <a:rPr lang="en-US" sz="1400" b="0">
                <a:latin typeface="Garamond" charset="0"/>
              </a:rPr>
              <a:pPr/>
              <a:t>46</a:t>
            </a:fld>
            <a:endParaRPr lang="en-US" sz="1400" b="0">
              <a:latin typeface="Garamond" charset="0"/>
            </a:endParaRPr>
          </a:p>
        </p:txBody>
      </p:sp>
      <p:pic>
        <p:nvPicPr>
          <p:cNvPr id="89091" name="Picture 1027" descr=" 18-27.jpg                                                      0000AE99schmoopy                       BC89C2C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4838" y="0"/>
            <a:ext cx="42719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0" y="5486400"/>
            <a:ext cx="4191000" cy="954088"/>
          </a:xfrm>
        </p:spPr>
        <p:txBody>
          <a:bodyPr rtlCol="0">
            <a:normAutofit/>
          </a:bodyPr>
          <a:lstStyle/>
          <a:p>
            <a:pPr fontAlgn="auto">
              <a:spcAft>
                <a:spcPts val="0"/>
              </a:spcAft>
              <a:defRPr/>
            </a:pPr>
            <a:r>
              <a:rPr lang="en-US" sz="1200" b="1" dirty="0" smtClean="0">
                <a:latin typeface="Garamond" charset="0"/>
              </a:rPr>
              <a:t>Figure 13-31 </a:t>
            </a:r>
            <a:r>
              <a:rPr lang="en-US" sz="1200" dirty="0" smtClean="0">
                <a:latin typeface="Garamond" charset="0"/>
              </a:rPr>
              <a:t>VILLARD DE HONNECOURT, figures based on geometric shapes, folio 18 verso of a sketchbook, from Paris, France, ca. 1220-1235. Ink on vellum, 9 ¼</a:t>
            </a:r>
            <a:r>
              <a:rPr lang="ja-JP" altLang="en-US" sz="1200" dirty="0" smtClean="0">
                <a:latin typeface="Garamond" charset="0"/>
              </a:rPr>
              <a:t>”</a:t>
            </a:r>
            <a:r>
              <a:rPr lang="en-US" sz="1200" dirty="0" smtClean="0">
                <a:latin typeface="Garamond" charset="0"/>
              </a:rPr>
              <a:t> X 6</a:t>
            </a:r>
            <a:r>
              <a:rPr lang="ja-JP" altLang="en-US" sz="1200" dirty="0" smtClean="0">
                <a:latin typeface="Garamond" charset="0"/>
              </a:rPr>
              <a:t>”</a:t>
            </a:r>
            <a:r>
              <a:rPr lang="en-US" sz="1200" dirty="0" smtClean="0">
                <a:latin typeface="Garamond" charset="0"/>
              </a:rPr>
              <a:t>. </a:t>
            </a:r>
            <a:r>
              <a:rPr lang="en-US" sz="1200" dirty="0" err="1" smtClean="0">
                <a:latin typeface="Garamond" charset="0"/>
              </a:rPr>
              <a:t>Bibiliotheque</a:t>
            </a:r>
            <a:r>
              <a:rPr lang="en-US" sz="1200" dirty="0" smtClean="0">
                <a:latin typeface="Garamond" charset="0"/>
              </a:rPr>
              <a:t> </a:t>
            </a:r>
            <a:r>
              <a:rPr lang="en-US" sz="1200" dirty="0" err="1" smtClean="0">
                <a:latin typeface="Garamond" charset="0"/>
              </a:rPr>
              <a:t>Nationale</a:t>
            </a:r>
            <a:r>
              <a:rPr lang="en-US" sz="1200" dirty="0" smtClean="0">
                <a:latin typeface="Garamond" charset="0"/>
              </a:rPr>
              <a:t>, Paris.</a:t>
            </a:r>
            <a:endParaRPr lang="en-US" sz="1200" b="1" dirty="0" smtClean="0">
              <a:latin typeface="Garamond" charset="0"/>
            </a:endParaRPr>
          </a:p>
        </p:txBody>
      </p:sp>
      <p:sp>
        <p:nvSpPr>
          <p:cNvPr id="9523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D48A21ED-3922-A445-8EF4-E0ABB8AA1C18}" type="slidenum">
              <a:rPr lang="en-US" sz="1400" b="0">
                <a:latin typeface="Garamond" charset="0"/>
              </a:rPr>
              <a:pPr/>
              <a:t>47</a:t>
            </a:fld>
            <a:endParaRPr lang="en-US" sz="1400" b="0">
              <a:latin typeface="Garamond" charset="0"/>
            </a:endParaRPr>
          </a:p>
        </p:txBody>
      </p:sp>
      <p:pic>
        <p:nvPicPr>
          <p:cNvPr id="95235" name="Picture 6" descr="18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4500" y="0"/>
            <a:ext cx="4432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0" y="5486400"/>
            <a:ext cx="3581400" cy="1169988"/>
          </a:xfrm>
        </p:spPr>
        <p:txBody>
          <a:bodyPr rtlCol="0">
            <a:normAutofit/>
          </a:bodyPr>
          <a:lstStyle/>
          <a:p>
            <a:pPr fontAlgn="auto">
              <a:spcAft>
                <a:spcPts val="0"/>
              </a:spcAft>
              <a:defRPr/>
            </a:pPr>
            <a:r>
              <a:rPr lang="en-US" sz="1200" b="1" dirty="0" smtClean="0">
                <a:latin typeface="Garamond" charset="0"/>
              </a:rPr>
              <a:t>Figure 13-32 </a:t>
            </a:r>
            <a:r>
              <a:rPr lang="en-US" sz="1200" dirty="0" smtClean="0">
                <a:latin typeface="Garamond" charset="0"/>
              </a:rPr>
              <a:t>God as architect of the world, folio 1 verso of a moralized Bible, from Paris, France, ca. 1220-1230. Ink, tempera, and gold leaf on vellum, 1</a:t>
            </a:r>
            <a:r>
              <a:rPr lang="ja-JP" altLang="en-US" sz="1200" dirty="0" smtClean="0">
                <a:latin typeface="Garamond" charset="0"/>
              </a:rPr>
              <a:t>’</a:t>
            </a:r>
            <a:r>
              <a:rPr lang="en-US" sz="1200" dirty="0" smtClean="0">
                <a:latin typeface="Garamond" charset="0"/>
              </a:rPr>
              <a:t> 1 ½</a:t>
            </a:r>
            <a:r>
              <a:rPr lang="ja-JP" altLang="en-US" sz="1200" dirty="0" smtClean="0">
                <a:latin typeface="Garamond" charset="0"/>
              </a:rPr>
              <a:t>”</a:t>
            </a:r>
            <a:r>
              <a:rPr lang="en-US" sz="1200" dirty="0" smtClean="0">
                <a:latin typeface="Garamond" charset="0"/>
              </a:rPr>
              <a:t> X 8 ¼</a:t>
            </a:r>
            <a:r>
              <a:rPr lang="ja-JP" altLang="en-US" sz="1200" dirty="0" smtClean="0">
                <a:latin typeface="Garamond" charset="0"/>
              </a:rPr>
              <a:t>”</a:t>
            </a:r>
            <a:r>
              <a:rPr lang="en-US" sz="1200" dirty="0" smtClean="0">
                <a:latin typeface="Garamond" charset="0"/>
              </a:rPr>
              <a:t>. </a:t>
            </a:r>
            <a:r>
              <a:rPr lang="en-US" sz="1200" dirty="0" err="1" smtClean="0">
                <a:latin typeface="Garamond" charset="0"/>
              </a:rPr>
              <a:t>Osterreichische</a:t>
            </a:r>
            <a:r>
              <a:rPr lang="en-US" sz="1200" dirty="0" smtClean="0">
                <a:latin typeface="Garamond" charset="0"/>
              </a:rPr>
              <a:t> </a:t>
            </a:r>
            <a:r>
              <a:rPr lang="en-US" sz="1200" dirty="0" err="1" smtClean="0">
                <a:latin typeface="Garamond" charset="0"/>
              </a:rPr>
              <a:t>Nationalbibliothek</a:t>
            </a:r>
            <a:r>
              <a:rPr lang="en-US" sz="1200" dirty="0" smtClean="0">
                <a:latin typeface="Garamond" charset="0"/>
              </a:rPr>
              <a:t>, Vienna.</a:t>
            </a:r>
            <a:endParaRPr lang="en-US" sz="1200" b="1" dirty="0" smtClean="0">
              <a:latin typeface="Garamond" charset="0"/>
            </a:endParaRPr>
          </a:p>
        </p:txBody>
      </p:sp>
      <p:sp>
        <p:nvSpPr>
          <p:cNvPr id="9728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9549D405-79E1-C44F-875D-C3957709BDB3}" type="slidenum">
              <a:rPr lang="en-US" sz="1400" b="0">
                <a:latin typeface="Garamond" charset="0"/>
              </a:rPr>
              <a:pPr/>
              <a:t>48</a:t>
            </a:fld>
            <a:endParaRPr lang="en-US" sz="1400" b="0">
              <a:latin typeface="Garamond" charset="0"/>
            </a:endParaRPr>
          </a:p>
        </p:txBody>
      </p:sp>
      <p:pic>
        <p:nvPicPr>
          <p:cNvPr id="97283" name="Picture 6" descr="18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9188" y="0"/>
            <a:ext cx="50276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p:cNvSpPr>
            <a:spLocks noGrp="1" noChangeArrowheads="1"/>
          </p:cNvSpPr>
          <p:nvPr>
            <p:ph type="title"/>
          </p:nvPr>
        </p:nvSpPr>
        <p:spPr>
          <a:xfrm>
            <a:off x="0" y="5410200"/>
            <a:ext cx="3733800" cy="1169988"/>
          </a:xfrm>
        </p:spPr>
        <p:txBody>
          <a:bodyPr rtlCol="0">
            <a:normAutofit/>
          </a:bodyPr>
          <a:lstStyle/>
          <a:p>
            <a:pPr fontAlgn="auto">
              <a:spcAft>
                <a:spcPts val="0"/>
              </a:spcAft>
              <a:defRPr/>
            </a:pPr>
            <a:r>
              <a:rPr lang="en-US" sz="1200" b="1" dirty="0" smtClean="0">
                <a:latin typeface="Garamond" charset="0"/>
              </a:rPr>
              <a:t>Figure 13-33  </a:t>
            </a:r>
            <a:r>
              <a:rPr lang="en-US" sz="1200" dirty="0" smtClean="0">
                <a:latin typeface="Garamond" charset="0"/>
              </a:rPr>
              <a:t>Blanche of Castile, Louis IX, and two monks, dedication page (folio 8 recto) of a moralized Bible, from Paris, France, 1226–1234. Ink, tempera, and gold leaf on vellum, 1</a:t>
            </a:r>
            <a:r>
              <a:rPr lang="ja-JP" altLang="en-US" sz="1200" dirty="0" smtClean="0">
                <a:latin typeface="Garamond" charset="0"/>
              </a:rPr>
              <a:t>’</a:t>
            </a:r>
            <a:r>
              <a:rPr lang="en-US" sz="1200" dirty="0" smtClean="0">
                <a:latin typeface="Garamond" charset="0"/>
              </a:rPr>
              <a:t> 3</a:t>
            </a:r>
            <a:r>
              <a:rPr lang="ja-JP" altLang="en-US" sz="1200" dirty="0" smtClean="0">
                <a:latin typeface="Garamond" charset="0"/>
              </a:rPr>
              <a:t>”</a:t>
            </a:r>
            <a:r>
              <a:rPr lang="en-US" sz="1200" dirty="0" smtClean="0">
                <a:latin typeface="Garamond" charset="0"/>
              </a:rPr>
              <a:t> X 10 1/2</a:t>
            </a:r>
            <a:r>
              <a:rPr lang="ja-JP" altLang="en-US" sz="1200" dirty="0" smtClean="0">
                <a:latin typeface="Garamond" charset="0"/>
              </a:rPr>
              <a:t>”</a:t>
            </a:r>
            <a:r>
              <a:rPr lang="en-US" sz="1200" dirty="0" smtClean="0">
                <a:latin typeface="Garamond" charset="0"/>
              </a:rPr>
              <a:t>. Pierpont Morgan Library, New York. </a:t>
            </a:r>
          </a:p>
        </p:txBody>
      </p:sp>
      <p:sp>
        <p:nvSpPr>
          <p:cNvPr id="9933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248B217B-8AED-864F-A7EB-E9D4C413E27F}" type="slidenum">
              <a:rPr lang="en-US" sz="1400" b="0">
                <a:latin typeface="Garamond" charset="0"/>
              </a:rPr>
              <a:pPr/>
              <a:t>49</a:t>
            </a:fld>
            <a:endParaRPr lang="en-US" sz="1400" b="0">
              <a:latin typeface="Garamond" charset="0"/>
            </a:endParaRPr>
          </a:p>
        </p:txBody>
      </p:sp>
      <p:pic>
        <p:nvPicPr>
          <p:cNvPr id="99331" name="Picture 3" descr=" 18-31.jpg                                                      0000AE99schmoopy                       BC89C2C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3325" y="0"/>
            <a:ext cx="4943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3" descr="Saint-Denis choir"/>
          <p:cNvPicPr>
            <a:picLocks noChangeAspect="1" noChangeArrowheads="1"/>
          </p:cNvPicPr>
          <p:nvPr/>
        </p:nvPicPr>
        <p:blipFill>
          <a:blip r:embed="rId3">
            <a:extLst>
              <a:ext uri="{28A0092B-C50C-407E-A947-70E740481C1C}">
                <a14:useLocalDpi xmlns:a14="http://schemas.microsoft.com/office/drawing/2010/main" val="0"/>
              </a:ext>
            </a:extLst>
          </a:blip>
          <a:srcRect l="2380" t="22154" r="2380"/>
          <a:stretch>
            <a:fillRect/>
          </a:stretch>
        </p:blipFill>
        <p:spPr bwMode="auto">
          <a:xfrm>
            <a:off x="3657600" y="4721225"/>
            <a:ext cx="2667000" cy="210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5"/>
          <p:cNvSpPr>
            <a:spLocks noChangeArrowheads="1"/>
          </p:cNvSpPr>
          <p:nvPr/>
        </p:nvSpPr>
        <p:spPr bwMode="auto">
          <a:xfrm>
            <a:off x="3581400" y="228600"/>
            <a:ext cx="2381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r>
              <a:rPr lang="en-US" dirty="0"/>
              <a:t>Saint-Denis, France </a:t>
            </a:r>
          </a:p>
        </p:txBody>
      </p:sp>
      <p:pic>
        <p:nvPicPr>
          <p:cNvPr id="12291" name="Picture 10" descr="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8313" y="3505200"/>
            <a:ext cx="209708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14" descr="Gothic%20St%20Denis%20Cathedral%20int%20ambulato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5043488"/>
            <a:ext cx="2743200"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7" descr="gothic-france-saint denis-ambulatory-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2362200"/>
            <a:ext cx="168592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21" descr="08b"/>
          <p:cNvPicPr>
            <a:picLocks noChangeAspect="1" noChangeArrowheads="1"/>
          </p:cNvPicPr>
          <p:nvPr/>
        </p:nvPicPr>
        <p:blipFill>
          <a:blip r:embed="rId7">
            <a:extLst>
              <a:ext uri="{28A0092B-C50C-407E-A947-70E740481C1C}">
                <a14:useLocalDpi xmlns:a14="http://schemas.microsoft.com/office/drawing/2010/main" val="0"/>
              </a:ext>
            </a:extLst>
          </a:blip>
          <a:srcRect l="3067" r="19067"/>
          <a:stretch>
            <a:fillRect/>
          </a:stretch>
        </p:blipFill>
        <p:spPr bwMode="auto">
          <a:xfrm>
            <a:off x="6781800" y="838200"/>
            <a:ext cx="2133600"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24" descr="05b"/>
          <p:cNvPicPr>
            <a:picLocks noChangeAspect="1" noChangeArrowheads="1"/>
          </p:cNvPicPr>
          <p:nvPr/>
        </p:nvPicPr>
        <p:blipFill>
          <a:blip r:embed="rId8">
            <a:extLst>
              <a:ext uri="{28A0092B-C50C-407E-A947-70E740481C1C}">
                <a14:useLocalDpi xmlns:a14="http://schemas.microsoft.com/office/drawing/2010/main" val="0"/>
              </a:ext>
            </a:extLst>
          </a:blip>
          <a:srcRect t="9111"/>
          <a:stretch>
            <a:fillRect/>
          </a:stretch>
        </p:blipFill>
        <p:spPr bwMode="auto">
          <a:xfrm>
            <a:off x="3657600" y="858838"/>
            <a:ext cx="2611438" cy="356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22" name="Picture 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228600"/>
            <a:ext cx="2667000" cy="199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ChangeArrowheads="1"/>
          </p:cNvSpPr>
          <p:nvPr>
            <p:ph type="title"/>
          </p:nvPr>
        </p:nvSpPr>
        <p:spPr>
          <a:xfrm>
            <a:off x="0" y="5410200"/>
            <a:ext cx="3581400" cy="1169988"/>
          </a:xfrm>
        </p:spPr>
        <p:txBody>
          <a:bodyPr rtlCol="0">
            <a:normAutofit/>
          </a:bodyPr>
          <a:lstStyle/>
          <a:p>
            <a:pPr fontAlgn="auto">
              <a:spcAft>
                <a:spcPts val="0"/>
              </a:spcAft>
              <a:defRPr/>
            </a:pPr>
            <a:r>
              <a:rPr lang="en-US" sz="1200" b="1" dirty="0" smtClean="0">
                <a:latin typeface="Garamond" charset="0"/>
              </a:rPr>
              <a:t>Figure 13-34  </a:t>
            </a:r>
            <a:r>
              <a:rPr lang="en-US" sz="1200" dirty="0" smtClean="0">
                <a:latin typeface="Garamond" charset="0"/>
              </a:rPr>
              <a:t>Abraham and the three angels, folio 7 verso of the </a:t>
            </a:r>
            <a:r>
              <a:rPr lang="en-US" sz="1200" i="1" dirty="0" smtClean="0">
                <a:latin typeface="Garamond" charset="0"/>
              </a:rPr>
              <a:t>Psalter of Saint Louis</a:t>
            </a:r>
            <a:r>
              <a:rPr lang="en-US" sz="1200" dirty="0" smtClean="0">
                <a:latin typeface="Garamond" charset="0"/>
              </a:rPr>
              <a:t>, from Paris, France, 1253–1270. Ink, tempera, and gold leaf on vellum, 5</a:t>
            </a:r>
            <a:r>
              <a:rPr lang="ja-JP" altLang="en-US" sz="1200" dirty="0" smtClean="0">
                <a:latin typeface="Garamond" charset="0"/>
              </a:rPr>
              <a:t>”</a:t>
            </a:r>
            <a:r>
              <a:rPr lang="en-US" sz="1200" dirty="0" smtClean="0">
                <a:latin typeface="Garamond" charset="0"/>
              </a:rPr>
              <a:t> X 3 1/2</a:t>
            </a:r>
            <a:r>
              <a:rPr lang="ja-JP" altLang="en-US" sz="1200" dirty="0" smtClean="0">
                <a:latin typeface="Garamond" charset="0"/>
              </a:rPr>
              <a:t>”</a:t>
            </a:r>
            <a:r>
              <a:rPr lang="en-US" sz="1200" dirty="0" smtClean="0">
                <a:latin typeface="Garamond" charset="0"/>
              </a:rPr>
              <a:t>. </a:t>
            </a:r>
            <a:r>
              <a:rPr lang="en-US" sz="1200" dirty="0" err="1" smtClean="0">
                <a:latin typeface="Garamond" charset="0"/>
              </a:rPr>
              <a:t>Bibliothèque</a:t>
            </a:r>
            <a:r>
              <a:rPr lang="en-US" sz="1200" dirty="0" smtClean="0">
                <a:latin typeface="Garamond" charset="0"/>
              </a:rPr>
              <a:t> </a:t>
            </a:r>
            <a:r>
              <a:rPr lang="en-US" sz="1200" dirty="0" err="1" smtClean="0">
                <a:latin typeface="Garamond" charset="0"/>
              </a:rPr>
              <a:t>Nationale</a:t>
            </a:r>
            <a:r>
              <a:rPr lang="en-US" sz="1200" dirty="0" smtClean="0">
                <a:latin typeface="Garamond" charset="0"/>
              </a:rPr>
              <a:t>, Paris.   </a:t>
            </a:r>
          </a:p>
        </p:txBody>
      </p:sp>
      <p:sp>
        <p:nvSpPr>
          <p:cNvPr id="10137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4B538467-464D-CA42-ADC4-03E133E65AA4}" type="slidenum">
              <a:rPr lang="en-US" sz="1400" b="0">
                <a:latin typeface="Garamond" charset="0"/>
              </a:rPr>
              <a:pPr/>
              <a:t>50</a:t>
            </a:fld>
            <a:endParaRPr lang="en-US" sz="1400" b="0">
              <a:latin typeface="Garamond" charset="0"/>
            </a:endParaRPr>
          </a:p>
        </p:txBody>
      </p:sp>
      <p:pic>
        <p:nvPicPr>
          <p:cNvPr id="101379" name="Picture 3" descr=" 18-32.jpg                                                      0000AE99schmoopy                       BC89C2C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7425" y="0"/>
            <a:ext cx="5159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2"/>
          <p:cNvSpPr>
            <a:spLocks noGrp="1" noChangeArrowheads="1"/>
          </p:cNvSpPr>
          <p:nvPr>
            <p:ph type="title"/>
          </p:nvPr>
        </p:nvSpPr>
        <p:spPr>
          <a:xfrm>
            <a:off x="0" y="5410200"/>
            <a:ext cx="4572000" cy="954088"/>
          </a:xfrm>
        </p:spPr>
        <p:txBody>
          <a:bodyPr rtlCol="0">
            <a:normAutofit/>
          </a:bodyPr>
          <a:lstStyle/>
          <a:p>
            <a:pPr fontAlgn="auto">
              <a:spcAft>
                <a:spcPts val="0"/>
              </a:spcAft>
              <a:defRPr/>
            </a:pPr>
            <a:r>
              <a:rPr lang="en-US" sz="1200" b="1" dirty="0" smtClean="0">
                <a:latin typeface="Garamond" charset="0"/>
              </a:rPr>
              <a:t>Figure 13-35 </a:t>
            </a:r>
            <a:r>
              <a:rPr lang="en-US" sz="1200" dirty="0" smtClean="0">
                <a:latin typeface="Garamond" charset="0"/>
              </a:rPr>
              <a:t>MASTER HONORÉ, David anointed by Samuel and battle of David and Goliath, folio 7 verso of the </a:t>
            </a:r>
            <a:r>
              <a:rPr lang="en-US" sz="1200" i="1" dirty="0" smtClean="0">
                <a:latin typeface="Garamond" charset="0"/>
              </a:rPr>
              <a:t>Breviary of Philippe le </a:t>
            </a:r>
            <a:r>
              <a:rPr lang="en-US" sz="1200" i="1" dirty="0" err="1" smtClean="0">
                <a:latin typeface="Garamond" charset="0"/>
              </a:rPr>
              <a:t>Bel</a:t>
            </a:r>
            <a:r>
              <a:rPr lang="en-US" sz="1200" dirty="0" smtClean="0">
                <a:latin typeface="Garamond" charset="0"/>
              </a:rPr>
              <a:t>, from Paris, France, 1296. Ink and tempera on vellum, 7 7/8</a:t>
            </a:r>
            <a:r>
              <a:rPr lang="ja-JP" altLang="en-US" sz="1200" dirty="0" smtClean="0">
                <a:latin typeface="Garamond" charset="0"/>
              </a:rPr>
              <a:t>”</a:t>
            </a:r>
            <a:r>
              <a:rPr lang="en-US" sz="1200" dirty="0" smtClean="0">
                <a:latin typeface="Garamond" charset="0"/>
              </a:rPr>
              <a:t> X 4 7/8</a:t>
            </a:r>
            <a:r>
              <a:rPr lang="ja-JP" altLang="en-US" sz="1200" dirty="0" smtClean="0">
                <a:latin typeface="Garamond" charset="0"/>
              </a:rPr>
              <a:t>”</a:t>
            </a:r>
            <a:r>
              <a:rPr lang="en-US" sz="1200" dirty="0" smtClean="0">
                <a:latin typeface="Garamond" charset="0"/>
              </a:rPr>
              <a:t>. </a:t>
            </a:r>
            <a:r>
              <a:rPr lang="en-US" sz="1200" dirty="0" err="1" smtClean="0">
                <a:latin typeface="Garamond" charset="0"/>
              </a:rPr>
              <a:t>Bibliothèque</a:t>
            </a:r>
            <a:r>
              <a:rPr lang="en-US" sz="1200" dirty="0" smtClean="0">
                <a:latin typeface="Garamond" charset="0"/>
              </a:rPr>
              <a:t> </a:t>
            </a:r>
            <a:r>
              <a:rPr lang="en-US" sz="1200" dirty="0" err="1" smtClean="0">
                <a:latin typeface="Garamond" charset="0"/>
              </a:rPr>
              <a:t>Nationale</a:t>
            </a:r>
            <a:r>
              <a:rPr lang="en-US" sz="1200" dirty="0" smtClean="0">
                <a:latin typeface="Garamond" charset="0"/>
              </a:rPr>
              <a:t>, Paris.  </a:t>
            </a:r>
          </a:p>
        </p:txBody>
      </p:sp>
      <p:sp>
        <p:nvSpPr>
          <p:cNvPr id="10342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6EB18C33-F870-EC48-857B-F7625DD5F90C}" type="slidenum">
              <a:rPr lang="en-US" sz="1400" b="0">
                <a:latin typeface="Garamond" charset="0"/>
              </a:rPr>
              <a:pPr/>
              <a:t>51</a:t>
            </a:fld>
            <a:endParaRPr lang="en-US" sz="1400" b="0">
              <a:latin typeface="Garamond" charset="0"/>
            </a:endParaRPr>
          </a:p>
        </p:txBody>
      </p:sp>
      <p:pic>
        <p:nvPicPr>
          <p:cNvPr id="103427" name="Picture 3" descr=" 18-33.jpg                                                      0000AE99schmoopy                       BC89C2C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3588" y="0"/>
            <a:ext cx="41132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ChangeArrowheads="1"/>
          </p:cNvSpPr>
          <p:nvPr>
            <p:ph type="title"/>
          </p:nvPr>
        </p:nvSpPr>
        <p:spPr>
          <a:xfrm>
            <a:off x="0" y="5410200"/>
            <a:ext cx="4191000" cy="954088"/>
          </a:xfrm>
        </p:spPr>
        <p:txBody>
          <a:bodyPr rtlCol="0">
            <a:normAutofit/>
          </a:bodyPr>
          <a:lstStyle/>
          <a:p>
            <a:pPr fontAlgn="auto">
              <a:spcAft>
                <a:spcPts val="0"/>
              </a:spcAft>
              <a:defRPr/>
            </a:pPr>
            <a:r>
              <a:rPr lang="en-US" sz="1200" b="1" dirty="0" smtClean="0">
                <a:latin typeface="Garamond" charset="0"/>
              </a:rPr>
              <a:t>Figure 13-36  </a:t>
            </a:r>
            <a:r>
              <a:rPr lang="en-US" sz="1200" dirty="0" smtClean="0">
                <a:latin typeface="Garamond" charset="0"/>
              </a:rPr>
              <a:t>JEAN PUCELLE, David before Saul, folio 24 verso of the </a:t>
            </a:r>
            <a:r>
              <a:rPr lang="en-US" sz="1200" i="1" dirty="0" smtClean="0">
                <a:latin typeface="Garamond" charset="0"/>
              </a:rPr>
              <a:t>Belleville Breviary</a:t>
            </a:r>
            <a:r>
              <a:rPr lang="en-US" sz="1200" dirty="0" smtClean="0">
                <a:latin typeface="Garamond" charset="0"/>
              </a:rPr>
              <a:t>, from Paris, France, ca. 1325. Ink and tempera on vellum, 9 1/2</a:t>
            </a:r>
            <a:r>
              <a:rPr lang="ja-JP" altLang="en-US" sz="1200" dirty="0" smtClean="0">
                <a:latin typeface="Garamond" charset="0"/>
              </a:rPr>
              <a:t>”</a:t>
            </a:r>
            <a:r>
              <a:rPr lang="en-US" sz="1200" dirty="0" smtClean="0">
                <a:latin typeface="Garamond" charset="0"/>
              </a:rPr>
              <a:t> X 6 3/4</a:t>
            </a:r>
            <a:r>
              <a:rPr lang="ja-JP" altLang="en-US" sz="1200" dirty="0" smtClean="0">
                <a:latin typeface="Garamond" charset="0"/>
              </a:rPr>
              <a:t>”</a:t>
            </a:r>
            <a:r>
              <a:rPr lang="en-US" sz="1200" dirty="0" smtClean="0">
                <a:latin typeface="Garamond" charset="0"/>
              </a:rPr>
              <a:t>. </a:t>
            </a:r>
            <a:r>
              <a:rPr lang="en-US" sz="1200" dirty="0" err="1" smtClean="0">
                <a:latin typeface="Garamond" charset="0"/>
              </a:rPr>
              <a:t>Bibliothèque</a:t>
            </a:r>
            <a:r>
              <a:rPr lang="en-US" sz="1200" dirty="0" smtClean="0">
                <a:latin typeface="Garamond" charset="0"/>
              </a:rPr>
              <a:t> </a:t>
            </a:r>
            <a:r>
              <a:rPr lang="en-US" sz="1200" dirty="0" err="1" smtClean="0">
                <a:latin typeface="Garamond" charset="0"/>
              </a:rPr>
              <a:t>Nationale</a:t>
            </a:r>
            <a:r>
              <a:rPr lang="en-US" sz="1200" dirty="0" smtClean="0">
                <a:latin typeface="Garamond" charset="0"/>
              </a:rPr>
              <a:t>, Paris.   </a:t>
            </a:r>
          </a:p>
        </p:txBody>
      </p:sp>
      <p:sp>
        <p:nvSpPr>
          <p:cNvPr id="10547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6FF2CB27-7B1A-1440-AF69-98349836056D}" type="slidenum">
              <a:rPr lang="en-US" sz="1400" b="0">
                <a:latin typeface="Garamond" charset="0"/>
              </a:rPr>
              <a:pPr/>
              <a:t>52</a:t>
            </a:fld>
            <a:endParaRPr lang="en-US" sz="1400" b="0">
              <a:latin typeface="Garamond" charset="0"/>
            </a:endParaRPr>
          </a:p>
        </p:txBody>
      </p:sp>
      <p:pic>
        <p:nvPicPr>
          <p:cNvPr id="105475" name="Picture 3" descr=" 18-34.jpg                                                      0000AE99schmoopy                       BC89C2C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6238" y="0"/>
            <a:ext cx="45005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0" y="5903913"/>
            <a:ext cx="9144000" cy="954087"/>
          </a:xfrm>
        </p:spPr>
        <p:txBody>
          <a:bodyPr rtlCol="0">
            <a:normAutofit/>
          </a:bodyPr>
          <a:lstStyle/>
          <a:p>
            <a:pPr fontAlgn="auto">
              <a:spcAft>
                <a:spcPts val="0"/>
              </a:spcAft>
              <a:defRPr/>
            </a:pPr>
            <a:r>
              <a:rPr lang="en-US" sz="1200" b="1" dirty="0" smtClean="0">
                <a:latin typeface="Garamond" charset="0"/>
              </a:rPr>
              <a:t>13-36A  </a:t>
            </a:r>
            <a:r>
              <a:rPr lang="en-US" sz="1200" dirty="0" smtClean="0">
                <a:latin typeface="Garamond" charset="0"/>
              </a:rPr>
              <a:t>JEAN PUCELLE, </a:t>
            </a:r>
            <a:r>
              <a:rPr lang="en-US" sz="1200" i="1" dirty="0" smtClean="0">
                <a:latin typeface="Garamond" charset="0"/>
              </a:rPr>
              <a:t>Betrayal of Christ</a:t>
            </a:r>
            <a:r>
              <a:rPr lang="en-US" sz="1200" dirty="0" smtClean="0">
                <a:latin typeface="Garamond" charset="0"/>
              </a:rPr>
              <a:t> and </a:t>
            </a:r>
            <a:r>
              <a:rPr lang="en-US" sz="1200" i="1" dirty="0" smtClean="0">
                <a:latin typeface="Garamond" charset="0"/>
              </a:rPr>
              <a:t>Annunciation</a:t>
            </a:r>
            <a:r>
              <a:rPr lang="en-US" sz="1200" dirty="0" smtClean="0">
                <a:latin typeface="Garamond" charset="0"/>
              </a:rPr>
              <a:t>, folios 15 verso and 16 recto of the </a:t>
            </a:r>
            <a:r>
              <a:rPr lang="en-US" sz="1200" i="1" dirty="0" smtClean="0">
                <a:latin typeface="Garamond" charset="0"/>
              </a:rPr>
              <a:t>Hours of Jeanne d</a:t>
            </a:r>
            <a:r>
              <a:rPr lang="ja-JP" altLang="en-US" sz="1200" i="1" dirty="0" smtClean="0">
                <a:latin typeface="Garamond" charset="0"/>
              </a:rPr>
              <a:t>’</a:t>
            </a:r>
            <a:r>
              <a:rPr lang="en-US" sz="1200" i="1" dirty="0" smtClean="0">
                <a:latin typeface="Garamond" charset="0"/>
              </a:rPr>
              <a:t>Evreux</a:t>
            </a:r>
            <a:r>
              <a:rPr lang="en-US" sz="1200" dirty="0" smtClean="0">
                <a:latin typeface="Garamond" charset="0"/>
              </a:rPr>
              <a:t>, from Paris, France, ca. 1325–1328. Ink and tempera on vellum, each page 3 1/2" X 2 1/2". Metropolitan Museum of Art, New York (Cloisters Collection).</a:t>
            </a:r>
            <a:br>
              <a:rPr lang="en-US" sz="1200" dirty="0" smtClean="0">
                <a:latin typeface="Garamond" charset="0"/>
              </a:rPr>
            </a:br>
            <a:endParaRPr lang="en-US" sz="1200" dirty="0" smtClean="0">
              <a:latin typeface="Garamond" charset="0"/>
            </a:endParaRPr>
          </a:p>
        </p:txBody>
      </p:sp>
      <p:sp>
        <p:nvSpPr>
          <p:cNvPr id="10752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107D34C5-5390-9742-B532-16CD5FA10341}" type="slidenum">
              <a:rPr lang="en-US" sz="1400" b="0">
                <a:latin typeface="Garamond" charset="0"/>
              </a:rPr>
              <a:pPr/>
              <a:t>53</a:t>
            </a:fld>
            <a:endParaRPr lang="en-US" sz="1400" b="0">
              <a:latin typeface="Garamond" charset="0"/>
            </a:endParaRPr>
          </a:p>
        </p:txBody>
      </p:sp>
      <p:pic>
        <p:nvPicPr>
          <p:cNvPr id="107523" name="Picture 5" descr="1836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3338"/>
            <a:ext cx="7897813"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2"/>
          <p:cNvSpPr>
            <a:spLocks noGrp="1" noChangeArrowheads="1"/>
          </p:cNvSpPr>
          <p:nvPr>
            <p:ph type="title"/>
          </p:nvPr>
        </p:nvSpPr>
        <p:spPr>
          <a:xfrm>
            <a:off x="0" y="5486400"/>
            <a:ext cx="5105400" cy="738188"/>
          </a:xfrm>
        </p:spPr>
        <p:txBody>
          <a:bodyPr rtlCol="0">
            <a:normAutofit/>
          </a:bodyPr>
          <a:lstStyle/>
          <a:p>
            <a:pPr fontAlgn="auto">
              <a:spcAft>
                <a:spcPts val="0"/>
              </a:spcAft>
              <a:defRPr/>
            </a:pPr>
            <a:r>
              <a:rPr lang="en-US" sz="1200" b="1" dirty="0" smtClean="0">
                <a:latin typeface="Garamond" charset="0"/>
              </a:rPr>
              <a:t>Figure 13-37  </a:t>
            </a:r>
            <a:r>
              <a:rPr lang="en-US" sz="1200" i="1" dirty="0" smtClean="0">
                <a:latin typeface="Garamond" charset="0"/>
              </a:rPr>
              <a:t>Virgin of Jeanne d</a:t>
            </a:r>
            <a:r>
              <a:rPr lang="ja-JP" altLang="en-US" sz="1200" i="1" dirty="0" smtClean="0">
                <a:latin typeface="Garamond" charset="0"/>
              </a:rPr>
              <a:t>’</a:t>
            </a:r>
            <a:r>
              <a:rPr lang="en-US" sz="1200" i="1" dirty="0" smtClean="0">
                <a:latin typeface="Garamond" charset="0"/>
              </a:rPr>
              <a:t>Evreux</a:t>
            </a:r>
            <a:r>
              <a:rPr lang="en-US" sz="1200" dirty="0" smtClean="0">
                <a:latin typeface="Garamond" charset="0"/>
              </a:rPr>
              <a:t>, from the abbey church of Saint-Denis, France, 1339. Silver gilt and enamel, 2</a:t>
            </a:r>
            <a:r>
              <a:rPr lang="ja-JP" altLang="en-US" sz="1200" dirty="0" smtClean="0">
                <a:latin typeface="Garamond" charset="0"/>
              </a:rPr>
              <a:t>’</a:t>
            </a:r>
            <a:r>
              <a:rPr lang="en-US" sz="1200" dirty="0" smtClean="0">
                <a:latin typeface="Garamond" charset="0"/>
              </a:rPr>
              <a:t> 3 1/2</a:t>
            </a:r>
            <a:r>
              <a:rPr lang="ja-JP" altLang="en-US" sz="1200" dirty="0" smtClean="0">
                <a:latin typeface="Garamond" charset="0"/>
              </a:rPr>
              <a:t>”</a:t>
            </a:r>
            <a:r>
              <a:rPr lang="en-US" sz="1200" dirty="0" smtClean="0">
                <a:latin typeface="Garamond" charset="0"/>
              </a:rPr>
              <a:t> high. Louvre, Paris.  </a:t>
            </a:r>
          </a:p>
        </p:txBody>
      </p:sp>
      <p:sp>
        <p:nvSpPr>
          <p:cNvPr id="10854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B5395665-7C8E-F444-A372-7DC2E5827F5C}" type="slidenum">
              <a:rPr lang="en-US" sz="1400" b="0">
                <a:latin typeface="Garamond" charset="0"/>
              </a:rPr>
              <a:pPr/>
              <a:t>54</a:t>
            </a:fld>
            <a:endParaRPr lang="en-US" sz="1400" b="0">
              <a:latin typeface="Garamond" charset="0"/>
            </a:endParaRPr>
          </a:p>
        </p:txBody>
      </p:sp>
      <p:pic>
        <p:nvPicPr>
          <p:cNvPr id="108547" name="Picture 3" descr=" 18-35.jpg                                                      0000AE99schmoopy                       BC89C2C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5250" y="0"/>
            <a:ext cx="3511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0" y="5486400"/>
            <a:ext cx="7772400" cy="523875"/>
          </a:xfrm>
        </p:spPr>
        <p:txBody>
          <a:bodyPr rtlCol="0">
            <a:normAutofit/>
          </a:bodyPr>
          <a:lstStyle/>
          <a:p>
            <a:pPr fontAlgn="auto">
              <a:spcAft>
                <a:spcPts val="0"/>
              </a:spcAft>
              <a:defRPr/>
            </a:pPr>
            <a:r>
              <a:rPr lang="en-US" sz="1200" b="1" dirty="0" smtClean="0">
                <a:latin typeface="Garamond" charset="0"/>
              </a:rPr>
              <a:t>13-38</a:t>
            </a:r>
            <a:r>
              <a:rPr lang="en-US" sz="1200" dirty="0" smtClean="0">
                <a:latin typeface="Garamond" charset="0"/>
              </a:rPr>
              <a:t> The Castle of Love and knights jousting, lid of a jewelry casket, from Paris, France, ca. 1330-1350. Ivory and iron, 4 ½</a:t>
            </a:r>
            <a:r>
              <a:rPr lang="ja-JP" altLang="en-US" sz="1200" dirty="0" smtClean="0">
                <a:latin typeface="Garamond" charset="0"/>
              </a:rPr>
              <a:t>”</a:t>
            </a:r>
            <a:r>
              <a:rPr lang="en-US" sz="1200" dirty="0" smtClean="0">
                <a:latin typeface="Garamond" charset="0"/>
              </a:rPr>
              <a:t> X 9 ¾</a:t>
            </a:r>
            <a:r>
              <a:rPr lang="ja-JP" altLang="en-US" sz="1200" dirty="0" smtClean="0">
                <a:latin typeface="Garamond" charset="0"/>
              </a:rPr>
              <a:t>”</a:t>
            </a:r>
            <a:r>
              <a:rPr lang="en-US" sz="1200" dirty="0" smtClean="0">
                <a:latin typeface="Garamond" charset="0"/>
              </a:rPr>
              <a:t>. Walters Art Museum, Baltimore.</a:t>
            </a:r>
            <a:endParaRPr lang="en-US" sz="1200" b="1" dirty="0" smtClean="0">
              <a:latin typeface="Garamond" charset="0"/>
            </a:endParaRPr>
          </a:p>
        </p:txBody>
      </p:sp>
      <p:pic>
        <p:nvPicPr>
          <p:cNvPr id="110594" name="Content Placeholder 4" descr="18-38.jpg"/>
          <p:cNvPicPr>
            <a:picLocks noGrp="1" noChangeAspect="1"/>
          </p:cNvPicPr>
          <p:nvPr>
            <p:ph idx="1"/>
          </p:nvPr>
        </p:nvPicPr>
        <p:blipFill>
          <a:blip r:embed="rId2">
            <a:extLst>
              <a:ext uri="{28A0092B-C50C-407E-A947-70E740481C1C}">
                <a14:useLocalDpi xmlns:a14="http://schemas.microsoft.com/office/drawing/2010/main" val="0"/>
              </a:ext>
            </a:extLst>
          </a:blip>
          <a:srcRect t="-5026" b="-5026"/>
          <a:stretch>
            <a:fillRect/>
          </a:stretch>
        </p:blipFill>
        <p:spPr>
          <a:xfrm>
            <a:off x="457200" y="914400"/>
            <a:ext cx="8229600" cy="4525963"/>
          </a:xfrm>
          <a:noFill/>
        </p:spPr>
      </p:pic>
      <p:sp>
        <p:nvSpPr>
          <p:cNvPr id="11059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3DBD514E-2E74-F648-98B6-8A5BF93BD9D6}" type="slidenum">
              <a:rPr lang="en-US" sz="1400" b="0">
                <a:latin typeface="Garamond" charset="0"/>
              </a:rPr>
              <a:pPr/>
              <a:t>55</a:t>
            </a:fld>
            <a:endParaRPr lang="en-US" sz="1400" b="0">
              <a:latin typeface="Garamond"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0" y="6111875"/>
            <a:ext cx="7772400" cy="523875"/>
          </a:xfrm>
        </p:spPr>
        <p:txBody>
          <a:bodyPr rtlCol="0">
            <a:normAutofit/>
          </a:bodyPr>
          <a:lstStyle/>
          <a:p>
            <a:pPr fontAlgn="auto">
              <a:spcAft>
                <a:spcPts val="0"/>
              </a:spcAft>
              <a:defRPr/>
            </a:pPr>
            <a:r>
              <a:rPr lang="en-US" sz="1200" b="1" dirty="0" smtClean="0">
                <a:latin typeface="Garamond" charset="0"/>
              </a:rPr>
              <a:t>Figure 13-39 </a:t>
            </a:r>
            <a:r>
              <a:rPr lang="en-US" sz="1200" dirty="0" smtClean="0">
                <a:latin typeface="Garamond" charset="0"/>
              </a:rPr>
              <a:t>Aerial view of Salisbury Cathedral, Salisbury, England, 1220–1258; west facade completed 1265; spire ca. 1320–1330.</a:t>
            </a:r>
            <a:endParaRPr lang="en-US" sz="1200" b="1" dirty="0" smtClean="0">
              <a:latin typeface="Garamond" charset="0"/>
            </a:endParaRPr>
          </a:p>
        </p:txBody>
      </p:sp>
      <p:sp>
        <p:nvSpPr>
          <p:cNvPr id="115714"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69B202F3-2167-434D-A896-039332AB0131}" type="slidenum">
              <a:rPr lang="en-US" sz="1400" b="0">
                <a:latin typeface="Garamond" charset="0"/>
              </a:rPr>
              <a:pPr/>
              <a:t>56</a:t>
            </a:fld>
            <a:endParaRPr lang="en-US" sz="1400" b="0">
              <a:latin typeface="Garamond" charset="0"/>
            </a:endParaRPr>
          </a:p>
        </p:txBody>
      </p:sp>
      <p:pic>
        <p:nvPicPr>
          <p:cNvPr id="115715" name="Picture 6" descr="18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0"/>
            <a:ext cx="583565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a:xfrm>
            <a:off x="0" y="5867400"/>
            <a:ext cx="7772400" cy="304800"/>
          </a:xfrm>
        </p:spPr>
        <p:txBody>
          <a:bodyPr rtlCol="0">
            <a:normAutofit/>
          </a:bodyPr>
          <a:lstStyle/>
          <a:p>
            <a:pPr fontAlgn="auto">
              <a:spcAft>
                <a:spcPts val="0"/>
              </a:spcAft>
              <a:defRPr/>
            </a:pPr>
            <a:r>
              <a:rPr lang="en-US" sz="1200" b="1" dirty="0" smtClean="0">
                <a:latin typeface="Garamond" charset="0"/>
              </a:rPr>
              <a:t>Figure 13-40  </a:t>
            </a:r>
            <a:r>
              <a:rPr lang="en-US" sz="1200" dirty="0" smtClean="0">
                <a:latin typeface="Garamond" charset="0"/>
              </a:rPr>
              <a:t>Plan of Salisbury Cathedral, Salisbury, England, 1220–1258.  </a:t>
            </a:r>
          </a:p>
        </p:txBody>
      </p:sp>
      <p:sp>
        <p:nvSpPr>
          <p:cNvPr id="11776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48C09FAD-F133-1842-B42B-D816EF086008}" type="slidenum">
              <a:rPr lang="en-US" sz="1400" b="0">
                <a:latin typeface="Garamond" charset="0"/>
              </a:rPr>
              <a:pPr/>
              <a:t>57</a:t>
            </a:fld>
            <a:endParaRPr lang="en-US" sz="1400" b="0">
              <a:latin typeface="Garamond" charset="0"/>
            </a:endParaRPr>
          </a:p>
        </p:txBody>
      </p:sp>
      <p:pic>
        <p:nvPicPr>
          <p:cNvPr id="117763" name="Picture 3" descr=" 18-38.jpg                                                      0000AE99schmoopy                       BC89C2C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9144000" cy="473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ChangeArrowheads="1"/>
          </p:cNvSpPr>
          <p:nvPr>
            <p:ph type="title"/>
          </p:nvPr>
        </p:nvSpPr>
        <p:spPr>
          <a:xfrm>
            <a:off x="0" y="5486400"/>
            <a:ext cx="3962400" cy="523875"/>
          </a:xfrm>
        </p:spPr>
        <p:txBody>
          <a:bodyPr rtlCol="0">
            <a:normAutofit/>
          </a:bodyPr>
          <a:lstStyle/>
          <a:p>
            <a:pPr fontAlgn="auto">
              <a:spcAft>
                <a:spcPts val="0"/>
              </a:spcAft>
              <a:defRPr/>
            </a:pPr>
            <a:r>
              <a:rPr lang="en-US" sz="1200" b="1" dirty="0" smtClean="0">
                <a:latin typeface="Garamond" charset="0"/>
              </a:rPr>
              <a:t>Figure 13-41  </a:t>
            </a:r>
            <a:r>
              <a:rPr lang="en-US" sz="1200" dirty="0" smtClean="0">
                <a:latin typeface="Garamond" charset="0"/>
              </a:rPr>
              <a:t>Interior of Salisbury Cathedral (looking east), Salisbury, England, 1220–1258.  </a:t>
            </a:r>
          </a:p>
        </p:txBody>
      </p:sp>
      <p:sp>
        <p:nvSpPr>
          <p:cNvPr id="11981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1C03104E-4593-7A4C-94B4-51F2281C2737}" type="slidenum">
              <a:rPr lang="en-US" sz="1400" b="0">
                <a:latin typeface="Garamond" charset="0"/>
              </a:rPr>
              <a:pPr/>
              <a:t>58</a:t>
            </a:fld>
            <a:endParaRPr lang="en-US" sz="1400" b="0">
              <a:latin typeface="Garamond" charset="0"/>
            </a:endParaRPr>
          </a:p>
        </p:txBody>
      </p:sp>
      <p:pic>
        <p:nvPicPr>
          <p:cNvPr id="119811" name="Picture 3" descr=" 18-39.jpg                                                      0000AE99schmoopy                       BC89C2C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0338" y="0"/>
            <a:ext cx="47164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salisburypl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886200"/>
            <a:ext cx="13462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Rectangle 4"/>
          <p:cNvSpPr>
            <a:spLocks noChangeArrowheads="1"/>
          </p:cNvSpPr>
          <p:nvPr/>
        </p:nvSpPr>
        <p:spPr bwMode="auto">
          <a:xfrm>
            <a:off x="609600" y="228600"/>
            <a:ext cx="4197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b="1"/>
              <a:t>Salisbury Cathedral – English Gothic</a:t>
            </a:r>
          </a:p>
        </p:txBody>
      </p:sp>
      <p:pic>
        <p:nvPicPr>
          <p:cNvPr id="4104" name="Picture 8" descr="Slide12"/>
          <p:cNvPicPr>
            <a:picLocks noChangeAspect="1" noChangeArrowheads="1"/>
          </p:cNvPicPr>
          <p:nvPr/>
        </p:nvPicPr>
        <p:blipFill>
          <a:blip r:embed="rId4">
            <a:extLst>
              <a:ext uri="{28A0092B-C50C-407E-A947-70E740481C1C}">
                <a14:useLocalDpi xmlns:a14="http://schemas.microsoft.com/office/drawing/2010/main" val="0"/>
              </a:ext>
            </a:extLst>
          </a:blip>
          <a:srcRect l="17778" t="20741" r="17778" b="21481"/>
          <a:stretch>
            <a:fillRect/>
          </a:stretch>
        </p:blipFill>
        <p:spPr bwMode="auto">
          <a:xfrm>
            <a:off x="3810000" y="609600"/>
            <a:ext cx="3886200" cy="2613025"/>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SalisburyCathedral2"/>
          <p:cNvPicPr>
            <a:picLocks noChangeAspect="1" noChangeArrowheads="1"/>
          </p:cNvPicPr>
          <p:nvPr/>
        </p:nvPicPr>
        <p:blipFill>
          <a:blip r:embed="rId5">
            <a:extLst>
              <a:ext uri="{28A0092B-C50C-407E-A947-70E740481C1C}">
                <a14:useLocalDpi xmlns:a14="http://schemas.microsoft.com/office/drawing/2010/main" val="0"/>
              </a:ext>
            </a:extLst>
          </a:blip>
          <a:srcRect l="31250" t="8333" r="13750" b="13333"/>
          <a:stretch>
            <a:fillRect/>
          </a:stretch>
        </p:blipFill>
        <p:spPr bwMode="auto">
          <a:xfrm>
            <a:off x="304800" y="762000"/>
            <a:ext cx="278130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salis"/>
          <p:cNvPicPr>
            <a:picLocks noChangeAspect="1" noChangeArrowheads="1"/>
          </p:cNvPicPr>
          <p:nvPr/>
        </p:nvPicPr>
        <p:blipFill>
          <a:blip r:embed="rId6">
            <a:extLst>
              <a:ext uri="{28A0092B-C50C-407E-A947-70E740481C1C}">
                <a14:useLocalDpi xmlns:a14="http://schemas.microsoft.com/office/drawing/2010/main" val="0"/>
              </a:ext>
            </a:extLst>
          </a:blip>
          <a:srcRect b="16910"/>
          <a:stretch>
            <a:fillRect/>
          </a:stretch>
        </p:blipFill>
        <p:spPr bwMode="auto">
          <a:xfrm>
            <a:off x="5562600" y="3352800"/>
            <a:ext cx="2406650" cy="3001963"/>
          </a:xfrm>
          <a:prstGeom prst="rect">
            <a:avLst/>
          </a:prstGeom>
          <a:noFill/>
          <a:extLst>
            <a:ext uri="{909E8E84-426E-40dd-AFC4-6F175D3DCCD1}">
              <a14:hiddenFill xmlns:a14="http://schemas.microsoft.com/office/drawing/2010/main">
                <a:solidFill>
                  <a:srgbClr val="FFFFFF"/>
                </a:solidFill>
              </a14:hiddenFill>
            </a:ext>
          </a:extLst>
        </p:spPr>
      </p:pic>
      <p:sp>
        <p:nvSpPr>
          <p:cNvPr id="4121" name="Oval 25"/>
          <p:cNvSpPr>
            <a:spLocks noChangeArrowheads="1"/>
          </p:cNvSpPr>
          <p:nvPr/>
        </p:nvSpPr>
        <p:spPr bwMode="auto">
          <a:xfrm>
            <a:off x="2514600" y="6096000"/>
            <a:ext cx="838200" cy="4572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4128" name="Picture 32" descr="Pl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3810000"/>
            <a:ext cx="1639888" cy="2628900"/>
          </a:xfrm>
          <a:prstGeom prst="rect">
            <a:avLst/>
          </a:prstGeom>
          <a:noFill/>
          <a:extLst>
            <a:ext uri="{909E8E84-426E-40dd-AFC4-6F175D3DCCD1}">
              <a14:hiddenFill xmlns:a14="http://schemas.microsoft.com/office/drawing/2010/main">
                <a:solidFill>
                  <a:srgbClr val="FFFFFF"/>
                </a:solidFill>
              </a14:hiddenFill>
            </a:ext>
          </a:extLst>
        </p:spPr>
      </p:pic>
      <p:sp>
        <p:nvSpPr>
          <p:cNvPr id="4131" name="Oval 35"/>
          <p:cNvSpPr>
            <a:spLocks noChangeArrowheads="1"/>
          </p:cNvSpPr>
          <p:nvPr/>
        </p:nvSpPr>
        <p:spPr bwMode="auto">
          <a:xfrm>
            <a:off x="609600" y="6019800"/>
            <a:ext cx="1143000" cy="4572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2" name="Line 36"/>
          <p:cNvSpPr>
            <a:spLocks noChangeShapeType="1"/>
          </p:cNvSpPr>
          <p:nvPr/>
        </p:nvSpPr>
        <p:spPr bwMode="auto">
          <a:xfrm>
            <a:off x="762000" y="5029200"/>
            <a:ext cx="8382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133" name="Line 37"/>
          <p:cNvSpPr>
            <a:spLocks noChangeShapeType="1"/>
          </p:cNvSpPr>
          <p:nvPr/>
        </p:nvSpPr>
        <p:spPr bwMode="auto">
          <a:xfrm>
            <a:off x="2438400" y="5181600"/>
            <a:ext cx="1143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134" name="Line 38"/>
          <p:cNvSpPr>
            <a:spLocks noChangeShapeType="1"/>
          </p:cNvSpPr>
          <p:nvPr/>
        </p:nvSpPr>
        <p:spPr bwMode="auto">
          <a:xfrm>
            <a:off x="2590800" y="4648200"/>
            <a:ext cx="8382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4135" name="Rectangle 39"/>
          <p:cNvSpPr>
            <a:spLocks noChangeArrowheads="1"/>
          </p:cNvSpPr>
          <p:nvPr/>
        </p:nvSpPr>
        <p:spPr bwMode="auto">
          <a:xfrm>
            <a:off x="533400" y="6515100"/>
            <a:ext cx="9175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b="1"/>
              <a:t>Amiens</a:t>
            </a:r>
          </a:p>
        </p:txBody>
      </p:sp>
      <p:sp>
        <p:nvSpPr>
          <p:cNvPr id="4136" name="Rectangle 40"/>
          <p:cNvSpPr>
            <a:spLocks noChangeArrowheads="1"/>
          </p:cNvSpPr>
          <p:nvPr/>
        </p:nvSpPr>
        <p:spPr bwMode="auto">
          <a:xfrm>
            <a:off x="2362200" y="6505575"/>
            <a:ext cx="1098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sz="1600" b="1"/>
              <a:t>Salisbury</a:t>
            </a:r>
          </a:p>
        </p:txBody>
      </p:sp>
      <p:sp>
        <p:nvSpPr>
          <p:cNvPr id="4139" name="Oval 43"/>
          <p:cNvSpPr>
            <a:spLocks noChangeArrowheads="1"/>
          </p:cNvSpPr>
          <p:nvPr/>
        </p:nvSpPr>
        <p:spPr bwMode="auto">
          <a:xfrm>
            <a:off x="2590800" y="3810000"/>
            <a:ext cx="838200" cy="5334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0" name="Oval 44"/>
          <p:cNvSpPr>
            <a:spLocks noChangeArrowheads="1"/>
          </p:cNvSpPr>
          <p:nvPr/>
        </p:nvSpPr>
        <p:spPr bwMode="auto">
          <a:xfrm flipH="1">
            <a:off x="685800" y="3810000"/>
            <a:ext cx="990600" cy="9906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28764697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35">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31"/>
                                        </p:tgtEl>
                                        <p:attrNameLst>
                                          <p:attrName>style.visibility</p:attrName>
                                        </p:attrNameLst>
                                      </p:cBhvr>
                                      <p:to>
                                        <p:strVal val="visible"/>
                                      </p:to>
                                    </p:set>
                                  </p:childTnLst>
                                </p:cTn>
                              </p:par>
                              <p:par>
                                <p:cTn id="13" presetID="26" presetClass="entr" presetSubtype="0" fill="hold" grpId="0" nodeType="withEffect">
                                  <p:stCondLst>
                                    <p:cond delay="0"/>
                                  </p:stCondLst>
                                  <p:childTnLst>
                                    <p:set>
                                      <p:cBhvr>
                                        <p:cTn id="14" dur="1" fill="hold">
                                          <p:stCondLst>
                                            <p:cond delay="0"/>
                                          </p:stCondLst>
                                        </p:cTn>
                                        <p:tgtEl>
                                          <p:spTgt spid="4134"/>
                                        </p:tgtEl>
                                        <p:attrNameLst>
                                          <p:attrName>style.visibility</p:attrName>
                                        </p:attrNameLst>
                                      </p:cBhvr>
                                      <p:to>
                                        <p:strVal val="visible"/>
                                      </p:to>
                                    </p:set>
                                    <p:animEffect transition="in" filter="wipe(down)">
                                      <p:cBhvr>
                                        <p:cTn id="15" dur="580">
                                          <p:stCondLst>
                                            <p:cond delay="0"/>
                                          </p:stCondLst>
                                        </p:cTn>
                                        <p:tgtEl>
                                          <p:spTgt spid="4134"/>
                                        </p:tgtEl>
                                      </p:cBhvr>
                                    </p:animEffect>
                                    <p:anim calcmode="lin" valueType="num">
                                      <p:cBhvr>
                                        <p:cTn id="16" dur="1822" tmFilter="0,0; 0.14,0.36; 0.43,0.73; 0.71,0.91; 1.0,1.0">
                                          <p:stCondLst>
                                            <p:cond delay="0"/>
                                          </p:stCondLst>
                                        </p:cTn>
                                        <p:tgtEl>
                                          <p:spTgt spid="4134"/>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4134"/>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4134"/>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4134"/>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4134"/>
                                        </p:tgtEl>
                                        <p:attrNameLst>
                                          <p:attrName>ppt_y</p:attrName>
                                        </p:attrNameLst>
                                      </p:cBhvr>
                                      <p:tavLst>
                                        <p:tav tm="0" fmla="#ppt_y-sin(pi*$)/81">
                                          <p:val>
                                            <p:fltVal val="0"/>
                                          </p:val>
                                        </p:tav>
                                        <p:tav tm="100000">
                                          <p:val>
                                            <p:fltVal val="1"/>
                                          </p:val>
                                        </p:tav>
                                      </p:tavLst>
                                    </p:anim>
                                    <p:animScale>
                                      <p:cBhvr>
                                        <p:cTn id="21" dur="26">
                                          <p:stCondLst>
                                            <p:cond delay="650"/>
                                          </p:stCondLst>
                                        </p:cTn>
                                        <p:tgtEl>
                                          <p:spTgt spid="4134"/>
                                        </p:tgtEl>
                                      </p:cBhvr>
                                      <p:to x="100000" y="60000"/>
                                    </p:animScale>
                                    <p:animScale>
                                      <p:cBhvr>
                                        <p:cTn id="22" dur="166" decel="50000">
                                          <p:stCondLst>
                                            <p:cond delay="676"/>
                                          </p:stCondLst>
                                        </p:cTn>
                                        <p:tgtEl>
                                          <p:spTgt spid="4134"/>
                                        </p:tgtEl>
                                      </p:cBhvr>
                                      <p:to x="100000" y="100000"/>
                                    </p:animScale>
                                    <p:animScale>
                                      <p:cBhvr>
                                        <p:cTn id="23" dur="26">
                                          <p:stCondLst>
                                            <p:cond delay="1312"/>
                                          </p:stCondLst>
                                        </p:cTn>
                                        <p:tgtEl>
                                          <p:spTgt spid="4134"/>
                                        </p:tgtEl>
                                      </p:cBhvr>
                                      <p:to x="100000" y="80000"/>
                                    </p:animScale>
                                    <p:animScale>
                                      <p:cBhvr>
                                        <p:cTn id="24" dur="166" decel="50000">
                                          <p:stCondLst>
                                            <p:cond delay="1338"/>
                                          </p:stCondLst>
                                        </p:cTn>
                                        <p:tgtEl>
                                          <p:spTgt spid="4134"/>
                                        </p:tgtEl>
                                      </p:cBhvr>
                                      <p:to x="100000" y="100000"/>
                                    </p:animScale>
                                    <p:animScale>
                                      <p:cBhvr>
                                        <p:cTn id="25" dur="26">
                                          <p:stCondLst>
                                            <p:cond delay="1642"/>
                                          </p:stCondLst>
                                        </p:cTn>
                                        <p:tgtEl>
                                          <p:spTgt spid="4134"/>
                                        </p:tgtEl>
                                      </p:cBhvr>
                                      <p:to x="100000" y="90000"/>
                                    </p:animScale>
                                    <p:animScale>
                                      <p:cBhvr>
                                        <p:cTn id="26" dur="166" decel="50000">
                                          <p:stCondLst>
                                            <p:cond delay="1668"/>
                                          </p:stCondLst>
                                        </p:cTn>
                                        <p:tgtEl>
                                          <p:spTgt spid="4134"/>
                                        </p:tgtEl>
                                      </p:cBhvr>
                                      <p:to x="100000" y="100000"/>
                                    </p:animScale>
                                    <p:animScale>
                                      <p:cBhvr>
                                        <p:cTn id="27" dur="26">
                                          <p:stCondLst>
                                            <p:cond delay="1808"/>
                                          </p:stCondLst>
                                        </p:cTn>
                                        <p:tgtEl>
                                          <p:spTgt spid="4134"/>
                                        </p:tgtEl>
                                      </p:cBhvr>
                                      <p:to x="100000" y="95000"/>
                                    </p:animScale>
                                    <p:animScale>
                                      <p:cBhvr>
                                        <p:cTn id="28" dur="166" decel="50000">
                                          <p:stCondLst>
                                            <p:cond delay="1834"/>
                                          </p:stCondLst>
                                        </p:cTn>
                                        <p:tgtEl>
                                          <p:spTgt spid="4134"/>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4133"/>
                                        </p:tgtEl>
                                        <p:attrNameLst>
                                          <p:attrName>style.visibility</p:attrName>
                                        </p:attrNameLst>
                                      </p:cBhvr>
                                      <p:to>
                                        <p:strVal val="visible"/>
                                      </p:to>
                                    </p:set>
                                    <p:animEffect transition="in" filter="wipe(down)">
                                      <p:cBhvr>
                                        <p:cTn id="31" dur="580">
                                          <p:stCondLst>
                                            <p:cond delay="0"/>
                                          </p:stCondLst>
                                        </p:cTn>
                                        <p:tgtEl>
                                          <p:spTgt spid="4133"/>
                                        </p:tgtEl>
                                      </p:cBhvr>
                                    </p:animEffect>
                                    <p:anim calcmode="lin" valueType="num">
                                      <p:cBhvr>
                                        <p:cTn id="32" dur="1822" tmFilter="0,0; 0.14,0.36; 0.43,0.73; 0.71,0.91; 1.0,1.0">
                                          <p:stCondLst>
                                            <p:cond delay="0"/>
                                          </p:stCondLst>
                                        </p:cTn>
                                        <p:tgtEl>
                                          <p:spTgt spid="4133"/>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4133"/>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4133"/>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4133"/>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4133"/>
                                        </p:tgtEl>
                                        <p:attrNameLst>
                                          <p:attrName>ppt_y</p:attrName>
                                        </p:attrNameLst>
                                      </p:cBhvr>
                                      <p:tavLst>
                                        <p:tav tm="0" fmla="#ppt_y-sin(pi*$)/81">
                                          <p:val>
                                            <p:fltVal val="0"/>
                                          </p:val>
                                        </p:tav>
                                        <p:tav tm="100000">
                                          <p:val>
                                            <p:fltVal val="1"/>
                                          </p:val>
                                        </p:tav>
                                      </p:tavLst>
                                    </p:anim>
                                    <p:animScale>
                                      <p:cBhvr>
                                        <p:cTn id="37" dur="26">
                                          <p:stCondLst>
                                            <p:cond delay="650"/>
                                          </p:stCondLst>
                                        </p:cTn>
                                        <p:tgtEl>
                                          <p:spTgt spid="4133"/>
                                        </p:tgtEl>
                                      </p:cBhvr>
                                      <p:to x="100000" y="60000"/>
                                    </p:animScale>
                                    <p:animScale>
                                      <p:cBhvr>
                                        <p:cTn id="38" dur="166" decel="50000">
                                          <p:stCondLst>
                                            <p:cond delay="676"/>
                                          </p:stCondLst>
                                        </p:cTn>
                                        <p:tgtEl>
                                          <p:spTgt spid="4133"/>
                                        </p:tgtEl>
                                      </p:cBhvr>
                                      <p:to x="100000" y="100000"/>
                                    </p:animScale>
                                    <p:animScale>
                                      <p:cBhvr>
                                        <p:cTn id="39" dur="26">
                                          <p:stCondLst>
                                            <p:cond delay="1312"/>
                                          </p:stCondLst>
                                        </p:cTn>
                                        <p:tgtEl>
                                          <p:spTgt spid="4133"/>
                                        </p:tgtEl>
                                      </p:cBhvr>
                                      <p:to x="100000" y="80000"/>
                                    </p:animScale>
                                    <p:animScale>
                                      <p:cBhvr>
                                        <p:cTn id="40" dur="166" decel="50000">
                                          <p:stCondLst>
                                            <p:cond delay="1338"/>
                                          </p:stCondLst>
                                        </p:cTn>
                                        <p:tgtEl>
                                          <p:spTgt spid="4133"/>
                                        </p:tgtEl>
                                      </p:cBhvr>
                                      <p:to x="100000" y="100000"/>
                                    </p:animScale>
                                    <p:animScale>
                                      <p:cBhvr>
                                        <p:cTn id="41" dur="26">
                                          <p:stCondLst>
                                            <p:cond delay="1642"/>
                                          </p:stCondLst>
                                        </p:cTn>
                                        <p:tgtEl>
                                          <p:spTgt spid="4133"/>
                                        </p:tgtEl>
                                      </p:cBhvr>
                                      <p:to x="100000" y="90000"/>
                                    </p:animScale>
                                    <p:animScale>
                                      <p:cBhvr>
                                        <p:cTn id="42" dur="166" decel="50000">
                                          <p:stCondLst>
                                            <p:cond delay="1668"/>
                                          </p:stCondLst>
                                        </p:cTn>
                                        <p:tgtEl>
                                          <p:spTgt spid="4133"/>
                                        </p:tgtEl>
                                      </p:cBhvr>
                                      <p:to x="100000" y="100000"/>
                                    </p:animScale>
                                    <p:animScale>
                                      <p:cBhvr>
                                        <p:cTn id="43" dur="26">
                                          <p:stCondLst>
                                            <p:cond delay="1808"/>
                                          </p:stCondLst>
                                        </p:cTn>
                                        <p:tgtEl>
                                          <p:spTgt spid="4133"/>
                                        </p:tgtEl>
                                      </p:cBhvr>
                                      <p:to x="100000" y="95000"/>
                                    </p:animScale>
                                    <p:animScale>
                                      <p:cBhvr>
                                        <p:cTn id="44" dur="166" decel="50000">
                                          <p:stCondLst>
                                            <p:cond delay="1834"/>
                                          </p:stCondLst>
                                        </p:cTn>
                                        <p:tgtEl>
                                          <p:spTgt spid="4133"/>
                                        </p:tgtEl>
                                      </p:cBhvr>
                                      <p:to x="100000" y="100000"/>
                                    </p:animScale>
                                  </p:childTnLst>
                                </p:cTn>
                              </p:par>
                              <p:par>
                                <p:cTn id="45" presetID="26" presetClass="entr" presetSubtype="0" fill="hold" grpId="0" nodeType="withEffect">
                                  <p:stCondLst>
                                    <p:cond delay="0"/>
                                  </p:stCondLst>
                                  <p:childTnLst>
                                    <p:set>
                                      <p:cBhvr>
                                        <p:cTn id="46" dur="1" fill="hold">
                                          <p:stCondLst>
                                            <p:cond delay="0"/>
                                          </p:stCondLst>
                                        </p:cTn>
                                        <p:tgtEl>
                                          <p:spTgt spid="4132"/>
                                        </p:tgtEl>
                                        <p:attrNameLst>
                                          <p:attrName>style.visibility</p:attrName>
                                        </p:attrNameLst>
                                      </p:cBhvr>
                                      <p:to>
                                        <p:strVal val="visible"/>
                                      </p:to>
                                    </p:set>
                                    <p:animEffect transition="in" filter="wipe(down)">
                                      <p:cBhvr>
                                        <p:cTn id="47" dur="580">
                                          <p:stCondLst>
                                            <p:cond delay="0"/>
                                          </p:stCondLst>
                                        </p:cTn>
                                        <p:tgtEl>
                                          <p:spTgt spid="4132"/>
                                        </p:tgtEl>
                                      </p:cBhvr>
                                    </p:animEffect>
                                    <p:anim calcmode="lin" valueType="num">
                                      <p:cBhvr>
                                        <p:cTn id="48" dur="1822" tmFilter="0,0; 0.14,0.36; 0.43,0.73; 0.71,0.91; 1.0,1.0">
                                          <p:stCondLst>
                                            <p:cond delay="0"/>
                                          </p:stCondLst>
                                        </p:cTn>
                                        <p:tgtEl>
                                          <p:spTgt spid="4132"/>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4132"/>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4132"/>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4132"/>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4132"/>
                                        </p:tgtEl>
                                        <p:attrNameLst>
                                          <p:attrName>ppt_y</p:attrName>
                                        </p:attrNameLst>
                                      </p:cBhvr>
                                      <p:tavLst>
                                        <p:tav tm="0" fmla="#ppt_y-sin(pi*$)/81">
                                          <p:val>
                                            <p:fltVal val="0"/>
                                          </p:val>
                                        </p:tav>
                                        <p:tav tm="100000">
                                          <p:val>
                                            <p:fltVal val="1"/>
                                          </p:val>
                                        </p:tav>
                                      </p:tavLst>
                                    </p:anim>
                                    <p:animScale>
                                      <p:cBhvr>
                                        <p:cTn id="53" dur="26">
                                          <p:stCondLst>
                                            <p:cond delay="650"/>
                                          </p:stCondLst>
                                        </p:cTn>
                                        <p:tgtEl>
                                          <p:spTgt spid="4132"/>
                                        </p:tgtEl>
                                      </p:cBhvr>
                                      <p:to x="100000" y="60000"/>
                                    </p:animScale>
                                    <p:animScale>
                                      <p:cBhvr>
                                        <p:cTn id="54" dur="166" decel="50000">
                                          <p:stCondLst>
                                            <p:cond delay="676"/>
                                          </p:stCondLst>
                                        </p:cTn>
                                        <p:tgtEl>
                                          <p:spTgt spid="4132"/>
                                        </p:tgtEl>
                                      </p:cBhvr>
                                      <p:to x="100000" y="100000"/>
                                    </p:animScale>
                                    <p:animScale>
                                      <p:cBhvr>
                                        <p:cTn id="55" dur="26">
                                          <p:stCondLst>
                                            <p:cond delay="1312"/>
                                          </p:stCondLst>
                                        </p:cTn>
                                        <p:tgtEl>
                                          <p:spTgt spid="4132"/>
                                        </p:tgtEl>
                                      </p:cBhvr>
                                      <p:to x="100000" y="80000"/>
                                    </p:animScale>
                                    <p:animScale>
                                      <p:cBhvr>
                                        <p:cTn id="56" dur="166" decel="50000">
                                          <p:stCondLst>
                                            <p:cond delay="1338"/>
                                          </p:stCondLst>
                                        </p:cTn>
                                        <p:tgtEl>
                                          <p:spTgt spid="4132"/>
                                        </p:tgtEl>
                                      </p:cBhvr>
                                      <p:to x="100000" y="100000"/>
                                    </p:animScale>
                                    <p:animScale>
                                      <p:cBhvr>
                                        <p:cTn id="57" dur="26">
                                          <p:stCondLst>
                                            <p:cond delay="1642"/>
                                          </p:stCondLst>
                                        </p:cTn>
                                        <p:tgtEl>
                                          <p:spTgt spid="4132"/>
                                        </p:tgtEl>
                                      </p:cBhvr>
                                      <p:to x="100000" y="90000"/>
                                    </p:animScale>
                                    <p:animScale>
                                      <p:cBhvr>
                                        <p:cTn id="58" dur="166" decel="50000">
                                          <p:stCondLst>
                                            <p:cond delay="1668"/>
                                          </p:stCondLst>
                                        </p:cTn>
                                        <p:tgtEl>
                                          <p:spTgt spid="4132"/>
                                        </p:tgtEl>
                                      </p:cBhvr>
                                      <p:to x="100000" y="100000"/>
                                    </p:animScale>
                                    <p:animScale>
                                      <p:cBhvr>
                                        <p:cTn id="59" dur="26">
                                          <p:stCondLst>
                                            <p:cond delay="1808"/>
                                          </p:stCondLst>
                                        </p:cTn>
                                        <p:tgtEl>
                                          <p:spTgt spid="4132"/>
                                        </p:tgtEl>
                                      </p:cBhvr>
                                      <p:to x="100000" y="95000"/>
                                    </p:animScale>
                                    <p:animScale>
                                      <p:cBhvr>
                                        <p:cTn id="60" dur="166" decel="50000">
                                          <p:stCondLst>
                                            <p:cond delay="1834"/>
                                          </p:stCondLst>
                                        </p:cTn>
                                        <p:tgtEl>
                                          <p:spTgt spid="4132"/>
                                        </p:tgtEl>
                                      </p:cBhvr>
                                      <p:to x="100000" y="100000"/>
                                    </p:animScale>
                                  </p:childTnLst>
                                </p:cTn>
                              </p:par>
                              <p:par>
                                <p:cTn id="61" presetID="15" presetClass="entr" presetSubtype="0" fill="hold" grpId="0" nodeType="withEffect">
                                  <p:stCondLst>
                                    <p:cond delay="0"/>
                                  </p:stCondLst>
                                  <p:childTnLst>
                                    <p:set>
                                      <p:cBhvr>
                                        <p:cTn id="62" dur="1" fill="hold">
                                          <p:stCondLst>
                                            <p:cond delay="0"/>
                                          </p:stCondLst>
                                        </p:cTn>
                                        <p:tgtEl>
                                          <p:spTgt spid="4139"/>
                                        </p:tgtEl>
                                        <p:attrNameLst>
                                          <p:attrName>style.visibility</p:attrName>
                                        </p:attrNameLst>
                                      </p:cBhvr>
                                      <p:to>
                                        <p:strVal val="visible"/>
                                      </p:to>
                                    </p:set>
                                    <p:anim calcmode="lin" valueType="num">
                                      <p:cBhvr>
                                        <p:cTn id="63" dur="1000" fill="hold"/>
                                        <p:tgtEl>
                                          <p:spTgt spid="4139"/>
                                        </p:tgtEl>
                                        <p:attrNameLst>
                                          <p:attrName>ppt_w</p:attrName>
                                        </p:attrNameLst>
                                      </p:cBhvr>
                                      <p:tavLst>
                                        <p:tav tm="0">
                                          <p:val>
                                            <p:fltVal val="0"/>
                                          </p:val>
                                        </p:tav>
                                        <p:tav tm="100000">
                                          <p:val>
                                            <p:strVal val="#ppt_w"/>
                                          </p:val>
                                        </p:tav>
                                      </p:tavLst>
                                    </p:anim>
                                    <p:anim calcmode="lin" valueType="num">
                                      <p:cBhvr>
                                        <p:cTn id="64" dur="1000" fill="hold"/>
                                        <p:tgtEl>
                                          <p:spTgt spid="4139"/>
                                        </p:tgtEl>
                                        <p:attrNameLst>
                                          <p:attrName>ppt_h</p:attrName>
                                        </p:attrNameLst>
                                      </p:cBhvr>
                                      <p:tavLst>
                                        <p:tav tm="0">
                                          <p:val>
                                            <p:fltVal val="0"/>
                                          </p:val>
                                        </p:tav>
                                        <p:tav tm="100000">
                                          <p:val>
                                            <p:strVal val="#ppt_h"/>
                                          </p:val>
                                        </p:tav>
                                      </p:tavLst>
                                    </p:anim>
                                    <p:anim calcmode="lin" valueType="num">
                                      <p:cBhvr>
                                        <p:cTn id="65" dur="1000" fill="hold"/>
                                        <p:tgtEl>
                                          <p:spTgt spid="4139"/>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4139"/>
                                        </p:tgtEl>
                                        <p:attrNameLst>
                                          <p:attrName>ppt_y</p:attrName>
                                        </p:attrNameLst>
                                      </p:cBhvr>
                                      <p:tavLst>
                                        <p:tav tm="0" fmla="#ppt_y+(sin(-2*pi*(1-$))*-#ppt_x+cos(-2*pi*(1-$))*(1-#ppt_y))*(1-$)">
                                          <p:val>
                                            <p:fltVal val="0"/>
                                          </p:val>
                                        </p:tav>
                                        <p:tav tm="100000">
                                          <p:val>
                                            <p:fltVal val="1"/>
                                          </p:val>
                                        </p:tav>
                                      </p:tavLst>
                                    </p:anim>
                                  </p:childTnLst>
                                </p:cTn>
                              </p:par>
                              <p:par>
                                <p:cTn id="67" presetID="15" presetClass="entr" presetSubtype="0" fill="hold" grpId="0" nodeType="withEffect">
                                  <p:stCondLst>
                                    <p:cond delay="0"/>
                                  </p:stCondLst>
                                  <p:childTnLst>
                                    <p:set>
                                      <p:cBhvr>
                                        <p:cTn id="68" dur="1" fill="hold">
                                          <p:stCondLst>
                                            <p:cond delay="0"/>
                                          </p:stCondLst>
                                        </p:cTn>
                                        <p:tgtEl>
                                          <p:spTgt spid="4140"/>
                                        </p:tgtEl>
                                        <p:attrNameLst>
                                          <p:attrName>style.visibility</p:attrName>
                                        </p:attrNameLst>
                                      </p:cBhvr>
                                      <p:to>
                                        <p:strVal val="visible"/>
                                      </p:to>
                                    </p:set>
                                    <p:anim calcmode="lin" valueType="num">
                                      <p:cBhvr>
                                        <p:cTn id="69" dur="1000" fill="hold"/>
                                        <p:tgtEl>
                                          <p:spTgt spid="4140"/>
                                        </p:tgtEl>
                                        <p:attrNameLst>
                                          <p:attrName>ppt_w</p:attrName>
                                        </p:attrNameLst>
                                      </p:cBhvr>
                                      <p:tavLst>
                                        <p:tav tm="0">
                                          <p:val>
                                            <p:fltVal val="0"/>
                                          </p:val>
                                        </p:tav>
                                        <p:tav tm="100000">
                                          <p:val>
                                            <p:strVal val="#ppt_w"/>
                                          </p:val>
                                        </p:tav>
                                      </p:tavLst>
                                    </p:anim>
                                    <p:anim calcmode="lin" valueType="num">
                                      <p:cBhvr>
                                        <p:cTn id="70" dur="1000" fill="hold"/>
                                        <p:tgtEl>
                                          <p:spTgt spid="4140"/>
                                        </p:tgtEl>
                                        <p:attrNameLst>
                                          <p:attrName>ppt_h</p:attrName>
                                        </p:attrNameLst>
                                      </p:cBhvr>
                                      <p:tavLst>
                                        <p:tav tm="0">
                                          <p:val>
                                            <p:fltVal val="0"/>
                                          </p:val>
                                        </p:tav>
                                        <p:tav tm="100000">
                                          <p:val>
                                            <p:strVal val="#ppt_h"/>
                                          </p:val>
                                        </p:tav>
                                      </p:tavLst>
                                    </p:anim>
                                    <p:anim calcmode="lin" valueType="num">
                                      <p:cBhvr>
                                        <p:cTn id="71" dur="1000" fill="hold"/>
                                        <p:tgtEl>
                                          <p:spTgt spid="4140"/>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414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1" grpId="0" animBg="1"/>
      <p:bldP spid="4131" grpId="0" animBg="1"/>
      <p:bldP spid="4132" grpId="0" animBg="1"/>
      <p:bldP spid="4133" grpId="0" animBg="1"/>
      <p:bldP spid="4134" grpId="0" animBg="1"/>
      <p:bldP spid="4139" grpId="0" animBg="1"/>
      <p:bldP spid="41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p:nvPr>
        </p:nvSpPr>
        <p:spPr>
          <a:xfrm>
            <a:off x="381000" y="5562600"/>
            <a:ext cx="8229600" cy="1143000"/>
          </a:xfrm>
        </p:spPr>
        <p:txBody>
          <a:bodyPr/>
          <a:lstStyle/>
          <a:p>
            <a:r>
              <a:rPr lang="en-US" sz="1200" b="1">
                <a:latin typeface="Garamond" charset="0"/>
              </a:rPr>
              <a:t>Figure 13-4 </a:t>
            </a:r>
            <a:r>
              <a:rPr lang="en-US" sz="1200">
                <a:latin typeface="Garamond" charset="0"/>
              </a:rPr>
              <a:t>Diagram (</a:t>
            </a:r>
            <a:r>
              <a:rPr lang="en-US" sz="1200" i="1">
                <a:latin typeface="Garamond" charset="0"/>
              </a:rPr>
              <a:t>a</a:t>
            </a:r>
            <a:r>
              <a:rPr lang="en-US" sz="1200">
                <a:latin typeface="Garamond" charset="0"/>
              </a:rPr>
              <a:t>) and drawings of rib vaults with semicircular (</a:t>
            </a:r>
            <a:r>
              <a:rPr lang="en-US" sz="1200" i="1">
                <a:latin typeface="Garamond" charset="0"/>
              </a:rPr>
              <a:t>b</a:t>
            </a:r>
            <a:r>
              <a:rPr lang="en-US" sz="1200">
                <a:latin typeface="Garamond" charset="0"/>
              </a:rPr>
              <a:t>) and pointed (</a:t>
            </a:r>
            <a:r>
              <a:rPr lang="en-US" sz="1200" i="1">
                <a:latin typeface="Garamond" charset="0"/>
              </a:rPr>
              <a:t>c) </a:t>
            </a:r>
            <a:r>
              <a:rPr lang="en-US" sz="1200">
                <a:latin typeface="Garamond" charset="0"/>
              </a:rPr>
              <a:t>arches.</a:t>
            </a:r>
            <a:endParaRPr lang="en-US" sz="1200" b="1">
              <a:latin typeface="Garamond" charset="0"/>
            </a:endParaRPr>
          </a:p>
        </p:txBody>
      </p:sp>
      <p:sp>
        <p:nvSpPr>
          <p:cNvPr id="717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56397BE6-1138-AC40-9C42-993560D51B51}" type="slidenum">
              <a:rPr lang="en-US" sz="1400" b="0">
                <a:latin typeface="Garamond" charset="0"/>
              </a:rPr>
              <a:pPr/>
              <a:t>6</a:t>
            </a:fld>
            <a:endParaRPr lang="en-US" sz="1400" b="0">
              <a:latin typeface="Garamond" charset="0"/>
            </a:endParaRPr>
          </a:p>
        </p:txBody>
      </p:sp>
      <p:pic>
        <p:nvPicPr>
          <p:cNvPr id="7171" name="Picture 6" descr="1804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505200"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7" descr="1804b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430463"/>
            <a:ext cx="586740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descr="SalisburyCathedral2"/>
          <p:cNvPicPr>
            <a:picLocks noChangeAspect="1" noChangeArrowheads="1"/>
          </p:cNvPicPr>
          <p:nvPr/>
        </p:nvPicPr>
        <p:blipFill>
          <a:blip r:embed="rId2">
            <a:extLst>
              <a:ext uri="{28A0092B-C50C-407E-A947-70E740481C1C}">
                <a14:useLocalDpi xmlns:a14="http://schemas.microsoft.com/office/drawing/2010/main" val="0"/>
              </a:ext>
            </a:extLst>
          </a:blip>
          <a:srcRect l="31250" t="8333" r="13750" b="13333"/>
          <a:stretch>
            <a:fillRect/>
          </a:stretch>
        </p:blipFill>
        <p:spPr bwMode="auto">
          <a:xfrm>
            <a:off x="685800" y="1143000"/>
            <a:ext cx="3279775" cy="3505200"/>
          </a:xfrm>
          <a:prstGeom prst="rect">
            <a:avLst/>
          </a:prstGeom>
          <a:noFill/>
          <a:extLst>
            <a:ext uri="{909E8E84-426E-40dd-AFC4-6F175D3DCCD1}">
              <a14:hiddenFill xmlns:a14="http://schemas.microsoft.com/office/drawing/2010/main">
                <a:solidFill>
                  <a:srgbClr val="FFFFFF"/>
                </a:solidFill>
              </a14:hiddenFill>
            </a:ext>
          </a:extLst>
        </p:spPr>
      </p:pic>
      <p:pic>
        <p:nvPicPr>
          <p:cNvPr id="35846" name="Picture 6" descr="1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295400"/>
            <a:ext cx="3810000" cy="3333750"/>
          </a:xfrm>
          <a:prstGeom prst="rect">
            <a:avLst/>
          </a:prstGeom>
          <a:noFill/>
          <a:extLst>
            <a:ext uri="{909E8E84-426E-40dd-AFC4-6F175D3DCCD1}">
              <a14:hiddenFill xmlns:a14="http://schemas.microsoft.com/office/drawing/2010/main">
                <a:solidFill>
                  <a:srgbClr val="FFFFFF"/>
                </a:solidFill>
              </a14:hiddenFill>
            </a:ext>
          </a:extLst>
        </p:spPr>
      </p:pic>
      <p:sp>
        <p:nvSpPr>
          <p:cNvPr id="35847" name="Oval 7"/>
          <p:cNvSpPr>
            <a:spLocks noChangeArrowheads="1"/>
          </p:cNvSpPr>
          <p:nvPr/>
        </p:nvSpPr>
        <p:spPr bwMode="auto">
          <a:xfrm>
            <a:off x="1295400" y="1066800"/>
            <a:ext cx="838200" cy="22860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848" name="Oval 8"/>
          <p:cNvSpPr>
            <a:spLocks noChangeArrowheads="1"/>
          </p:cNvSpPr>
          <p:nvPr/>
        </p:nvSpPr>
        <p:spPr bwMode="auto">
          <a:xfrm>
            <a:off x="5638800" y="1447800"/>
            <a:ext cx="838200" cy="11430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849" name="Rectangle 9"/>
          <p:cNvSpPr>
            <a:spLocks noChangeArrowheads="1"/>
          </p:cNvSpPr>
          <p:nvPr/>
        </p:nvSpPr>
        <p:spPr bwMode="auto">
          <a:xfrm>
            <a:off x="762000" y="4816475"/>
            <a:ext cx="2901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r>
              <a:rPr lang="en-US" b="1"/>
              <a:t>Salisbury crossing tower</a:t>
            </a:r>
          </a:p>
          <a:p>
            <a:pPr algn="ctr"/>
            <a:r>
              <a:rPr lang="en-US" b="1"/>
              <a:t>dominates silhouette</a:t>
            </a:r>
          </a:p>
        </p:txBody>
      </p:sp>
      <p:sp>
        <p:nvSpPr>
          <p:cNvPr id="35850" name="Rectangle 10"/>
          <p:cNvSpPr>
            <a:spLocks noChangeArrowheads="1"/>
          </p:cNvSpPr>
          <p:nvPr/>
        </p:nvSpPr>
        <p:spPr bwMode="auto">
          <a:xfrm>
            <a:off x="5105400" y="4892675"/>
            <a:ext cx="2889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r>
              <a:rPr lang="en-US" b="1"/>
              <a:t>Amiens crossing tower –</a:t>
            </a:r>
          </a:p>
          <a:p>
            <a:pPr algn="ctr"/>
            <a:r>
              <a:rPr lang="en-US" b="1"/>
              <a:t>small</a:t>
            </a:r>
          </a:p>
        </p:txBody>
      </p:sp>
    </p:spTree>
    <p:extLst>
      <p:ext uri="{BB962C8B-B14F-4D97-AF65-F5344CB8AC3E}">
        <p14:creationId xmlns:p14="http://schemas.microsoft.com/office/powerpoint/2010/main" val="10036220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304800" y="304800"/>
            <a:ext cx="8610600" cy="685800"/>
          </a:xfrm>
        </p:spPr>
        <p:txBody>
          <a:bodyPr/>
          <a:lstStyle/>
          <a:p>
            <a:r>
              <a:rPr lang="en-US" sz="2000" b="1"/>
              <a:t>Salisbury – English Gothic                            Amiens – French Gothic</a:t>
            </a:r>
          </a:p>
        </p:txBody>
      </p:sp>
      <p:pic>
        <p:nvPicPr>
          <p:cNvPr id="33796" name="Picture 4" descr="salisburynave"/>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t="3145" b="9433"/>
          <a:stretch>
            <a:fillRect/>
          </a:stretch>
        </p:blipFill>
        <p:spPr>
          <a:xfrm>
            <a:off x="228600" y="1066800"/>
            <a:ext cx="3384550" cy="4724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33798" name="Picture 6" descr="cath1-6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6775" y="1066800"/>
            <a:ext cx="3197225" cy="4800600"/>
          </a:xfrm>
          <a:prstGeom prst="rect">
            <a:avLst/>
          </a:prstGeom>
          <a:noFill/>
          <a:extLst>
            <a:ext uri="{909E8E84-426E-40dd-AFC4-6F175D3DCCD1}">
              <a14:hiddenFill xmlns:a14="http://schemas.microsoft.com/office/drawing/2010/main">
                <a:solidFill>
                  <a:srgbClr val="FFFFFF"/>
                </a:solidFill>
              </a14:hiddenFill>
            </a:ext>
          </a:extLst>
        </p:spPr>
      </p:pic>
      <p:sp>
        <p:nvSpPr>
          <p:cNvPr id="33801" name="Rectangle 9"/>
          <p:cNvSpPr>
            <a:spLocks noChangeArrowheads="1"/>
          </p:cNvSpPr>
          <p:nvPr/>
        </p:nvSpPr>
        <p:spPr bwMode="auto">
          <a:xfrm>
            <a:off x="5943600" y="6400800"/>
            <a:ext cx="1639888"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400"/>
              <a:t>http://www.mtholyoke.edu/acad/intdept/pnp/images/cath1-64.jpg</a:t>
            </a:r>
          </a:p>
        </p:txBody>
      </p:sp>
      <p:sp>
        <p:nvSpPr>
          <p:cNvPr id="33802" name="Oval 10"/>
          <p:cNvSpPr>
            <a:spLocks noChangeArrowheads="1"/>
          </p:cNvSpPr>
          <p:nvPr/>
        </p:nvSpPr>
        <p:spPr bwMode="auto">
          <a:xfrm rot="16200000">
            <a:off x="304800" y="3429000"/>
            <a:ext cx="1143000" cy="5334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algn="ctr"/>
            <a:endParaRPr lang="en-US">
              <a:solidFill>
                <a:schemeClr val="bg2"/>
              </a:solidFill>
            </a:endParaRPr>
          </a:p>
        </p:txBody>
      </p:sp>
      <p:sp>
        <p:nvSpPr>
          <p:cNvPr id="33803" name="Oval 11"/>
          <p:cNvSpPr>
            <a:spLocks noChangeArrowheads="1"/>
          </p:cNvSpPr>
          <p:nvPr/>
        </p:nvSpPr>
        <p:spPr bwMode="auto">
          <a:xfrm rot="5110373">
            <a:off x="6743700" y="2857500"/>
            <a:ext cx="1600200" cy="6096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804" name="Rectangle 12"/>
          <p:cNvSpPr>
            <a:spLocks noChangeArrowheads="1"/>
          </p:cNvSpPr>
          <p:nvPr/>
        </p:nvSpPr>
        <p:spPr bwMode="auto">
          <a:xfrm>
            <a:off x="3886200" y="2057400"/>
            <a:ext cx="2165350" cy="256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r>
              <a:rPr lang="en-US" b="1">
                <a:solidFill>
                  <a:srgbClr val="FF0000"/>
                </a:solidFill>
              </a:rPr>
              <a:t>English –</a:t>
            </a:r>
          </a:p>
          <a:p>
            <a:pPr>
              <a:buFontTx/>
              <a:buChar char="•"/>
            </a:pPr>
            <a:r>
              <a:rPr lang="en-US" b="1">
                <a:solidFill>
                  <a:srgbClr val="FF0000"/>
                </a:solidFill>
              </a:rPr>
              <a:t>pier colonnettes </a:t>
            </a:r>
          </a:p>
          <a:p>
            <a:r>
              <a:rPr lang="en-US" b="1">
                <a:solidFill>
                  <a:srgbClr val="FF0000"/>
                </a:solidFill>
              </a:rPr>
              <a:t>  stop at springing</a:t>
            </a:r>
          </a:p>
          <a:p>
            <a:r>
              <a:rPr lang="en-US" b="1">
                <a:solidFill>
                  <a:srgbClr val="FF0000"/>
                </a:solidFill>
              </a:rPr>
              <a:t>  of nave arches</a:t>
            </a:r>
          </a:p>
          <a:p>
            <a:pPr>
              <a:buFontTx/>
              <a:buChar char="•"/>
            </a:pPr>
            <a:r>
              <a:rPr lang="en-US" b="1">
                <a:solidFill>
                  <a:srgbClr val="FF0000"/>
                </a:solidFill>
              </a:rPr>
              <a:t>Vault ribs rise </a:t>
            </a:r>
          </a:p>
          <a:p>
            <a:r>
              <a:rPr lang="en-US" b="1">
                <a:solidFill>
                  <a:srgbClr val="FF0000"/>
                </a:solidFill>
              </a:rPr>
              <a:t>  from corbel in</a:t>
            </a:r>
          </a:p>
          <a:p>
            <a:r>
              <a:rPr lang="en-US" b="1">
                <a:solidFill>
                  <a:srgbClr val="FF0000"/>
                </a:solidFill>
              </a:rPr>
              <a:t>  triforium</a:t>
            </a:r>
          </a:p>
          <a:p>
            <a:pPr>
              <a:buFontTx/>
              <a:buChar char="•"/>
            </a:pPr>
            <a:r>
              <a:rPr lang="en-US" b="1">
                <a:solidFill>
                  <a:srgbClr val="FF0000"/>
                </a:solidFill>
              </a:rPr>
              <a:t>Verticality vs.</a:t>
            </a:r>
          </a:p>
          <a:p>
            <a:r>
              <a:rPr lang="en-US" b="1">
                <a:solidFill>
                  <a:srgbClr val="FF0000"/>
                </a:solidFill>
              </a:rPr>
              <a:t>  horizontality</a:t>
            </a:r>
          </a:p>
        </p:txBody>
      </p:sp>
      <p:sp>
        <p:nvSpPr>
          <p:cNvPr id="33805" name="Line 13"/>
          <p:cNvSpPr>
            <a:spLocks noChangeShapeType="1"/>
          </p:cNvSpPr>
          <p:nvPr/>
        </p:nvSpPr>
        <p:spPr bwMode="auto">
          <a:xfrm flipV="1">
            <a:off x="533400" y="4191000"/>
            <a:ext cx="1600200" cy="1524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806" name="Line 14"/>
          <p:cNvSpPr>
            <a:spLocks noChangeShapeType="1"/>
          </p:cNvSpPr>
          <p:nvPr/>
        </p:nvSpPr>
        <p:spPr bwMode="auto">
          <a:xfrm flipH="1" flipV="1">
            <a:off x="8153400" y="1219200"/>
            <a:ext cx="609600" cy="43434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807" name="Line 15"/>
          <p:cNvSpPr>
            <a:spLocks noChangeShapeType="1"/>
          </p:cNvSpPr>
          <p:nvPr/>
        </p:nvSpPr>
        <p:spPr bwMode="auto">
          <a:xfrm>
            <a:off x="2667000" y="4191000"/>
            <a:ext cx="914400" cy="3810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808" name="Line 16"/>
          <p:cNvSpPr>
            <a:spLocks noChangeShapeType="1"/>
          </p:cNvSpPr>
          <p:nvPr/>
        </p:nvSpPr>
        <p:spPr bwMode="auto">
          <a:xfrm flipV="1">
            <a:off x="2819400" y="2057400"/>
            <a:ext cx="685800" cy="17526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809" name="Line 17"/>
          <p:cNvSpPr>
            <a:spLocks noChangeShapeType="1"/>
          </p:cNvSpPr>
          <p:nvPr/>
        </p:nvSpPr>
        <p:spPr bwMode="auto">
          <a:xfrm>
            <a:off x="228600" y="2743200"/>
            <a:ext cx="1828800" cy="10668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810" name="Line 18"/>
          <p:cNvSpPr>
            <a:spLocks noChangeShapeType="1"/>
          </p:cNvSpPr>
          <p:nvPr/>
        </p:nvSpPr>
        <p:spPr bwMode="auto">
          <a:xfrm>
            <a:off x="228600" y="1295400"/>
            <a:ext cx="1828800" cy="20574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33811" name="Oval 19"/>
          <p:cNvSpPr>
            <a:spLocks noChangeArrowheads="1"/>
          </p:cNvSpPr>
          <p:nvPr/>
        </p:nvSpPr>
        <p:spPr bwMode="auto">
          <a:xfrm>
            <a:off x="762000" y="1828800"/>
            <a:ext cx="381000" cy="4572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812" name="Oval 20"/>
          <p:cNvSpPr>
            <a:spLocks noChangeArrowheads="1"/>
          </p:cNvSpPr>
          <p:nvPr/>
        </p:nvSpPr>
        <p:spPr bwMode="auto">
          <a:xfrm>
            <a:off x="1143000" y="2286000"/>
            <a:ext cx="304800" cy="3810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813" name="Oval 21"/>
          <p:cNvSpPr>
            <a:spLocks noChangeArrowheads="1"/>
          </p:cNvSpPr>
          <p:nvPr/>
        </p:nvSpPr>
        <p:spPr bwMode="auto">
          <a:xfrm>
            <a:off x="1447800" y="2590800"/>
            <a:ext cx="304800" cy="3810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41760169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33804">
                                            <p:txEl>
                                              <p:pRg st="0" end="0"/>
                                            </p:txEl>
                                          </p:spTgt>
                                        </p:tgtEl>
                                        <p:attrNameLst>
                                          <p:attrName>style.visibility</p:attrName>
                                        </p:attrNameLst>
                                      </p:cBhvr>
                                      <p:to>
                                        <p:strVal val="visible"/>
                                      </p:to>
                                    </p:set>
                                    <p:animEffect transition="in" filter="wipe(down)">
                                      <p:cBhvr>
                                        <p:cTn id="7" dur="580">
                                          <p:stCondLst>
                                            <p:cond delay="0"/>
                                          </p:stCondLst>
                                        </p:cTn>
                                        <p:tgtEl>
                                          <p:spTgt spid="33804">
                                            <p:txEl>
                                              <p:pRg st="0" end="0"/>
                                            </p:txEl>
                                          </p:spTgt>
                                        </p:tgtEl>
                                      </p:cBhvr>
                                    </p:animEffect>
                                    <p:anim calcmode="lin" valueType="num">
                                      <p:cBhvr>
                                        <p:cTn id="8" dur="1822" tmFilter="0,0; 0.14,0.36; 0.43,0.73; 0.71,0.91; 1.0,1.0">
                                          <p:stCondLst>
                                            <p:cond delay="0"/>
                                          </p:stCondLst>
                                        </p:cTn>
                                        <p:tgtEl>
                                          <p:spTgt spid="3380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380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380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380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380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3804">
                                            <p:txEl>
                                              <p:pRg st="0" end="0"/>
                                            </p:txEl>
                                          </p:spTgt>
                                        </p:tgtEl>
                                      </p:cBhvr>
                                      <p:to x="100000" y="60000"/>
                                    </p:animScale>
                                    <p:animScale>
                                      <p:cBhvr>
                                        <p:cTn id="14" dur="166" decel="50000">
                                          <p:stCondLst>
                                            <p:cond delay="676"/>
                                          </p:stCondLst>
                                        </p:cTn>
                                        <p:tgtEl>
                                          <p:spTgt spid="33804">
                                            <p:txEl>
                                              <p:pRg st="0" end="0"/>
                                            </p:txEl>
                                          </p:spTgt>
                                        </p:tgtEl>
                                      </p:cBhvr>
                                      <p:to x="100000" y="100000"/>
                                    </p:animScale>
                                    <p:animScale>
                                      <p:cBhvr>
                                        <p:cTn id="15" dur="26">
                                          <p:stCondLst>
                                            <p:cond delay="1312"/>
                                          </p:stCondLst>
                                        </p:cTn>
                                        <p:tgtEl>
                                          <p:spTgt spid="33804">
                                            <p:txEl>
                                              <p:pRg st="0" end="0"/>
                                            </p:txEl>
                                          </p:spTgt>
                                        </p:tgtEl>
                                      </p:cBhvr>
                                      <p:to x="100000" y="80000"/>
                                    </p:animScale>
                                    <p:animScale>
                                      <p:cBhvr>
                                        <p:cTn id="16" dur="166" decel="50000">
                                          <p:stCondLst>
                                            <p:cond delay="1338"/>
                                          </p:stCondLst>
                                        </p:cTn>
                                        <p:tgtEl>
                                          <p:spTgt spid="33804">
                                            <p:txEl>
                                              <p:pRg st="0" end="0"/>
                                            </p:txEl>
                                          </p:spTgt>
                                        </p:tgtEl>
                                      </p:cBhvr>
                                      <p:to x="100000" y="100000"/>
                                    </p:animScale>
                                    <p:animScale>
                                      <p:cBhvr>
                                        <p:cTn id="17" dur="26">
                                          <p:stCondLst>
                                            <p:cond delay="1642"/>
                                          </p:stCondLst>
                                        </p:cTn>
                                        <p:tgtEl>
                                          <p:spTgt spid="33804">
                                            <p:txEl>
                                              <p:pRg st="0" end="0"/>
                                            </p:txEl>
                                          </p:spTgt>
                                        </p:tgtEl>
                                      </p:cBhvr>
                                      <p:to x="100000" y="90000"/>
                                    </p:animScale>
                                    <p:animScale>
                                      <p:cBhvr>
                                        <p:cTn id="18" dur="166" decel="50000">
                                          <p:stCondLst>
                                            <p:cond delay="1668"/>
                                          </p:stCondLst>
                                        </p:cTn>
                                        <p:tgtEl>
                                          <p:spTgt spid="33804">
                                            <p:txEl>
                                              <p:pRg st="0" end="0"/>
                                            </p:txEl>
                                          </p:spTgt>
                                        </p:tgtEl>
                                      </p:cBhvr>
                                      <p:to x="100000" y="100000"/>
                                    </p:animScale>
                                    <p:animScale>
                                      <p:cBhvr>
                                        <p:cTn id="19" dur="26">
                                          <p:stCondLst>
                                            <p:cond delay="1808"/>
                                          </p:stCondLst>
                                        </p:cTn>
                                        <p:tgtEl>
                                          <p:spTgt spid="33804">
                                            <p:txEl>
                                              <p:pRg st="0" end="0"/>
                                            </p:txEl>
                                          </p:spTgt>
                                        </p:tgtEl>
                                      </p:cBhvr>
                                      <p:to x="100000" y="95000"/>
                                    </p:animScale>
                                    <p:animScale>
                                      <p:cBhvr>
                                        <p:cTn id="20" dur="166" decel="50000">
                                          <p:stCondLst>
                                            <p:cond delay="1834"/>
                                          </p:stCondLst>
                                        </p:cTn>
                                        <p:tgtEl>
                                          <p:spTgt spid="33804">
                                            <p:txEl>
                                              <p:pRg st="0" end="0"/>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3804">
                                            <p:txEl>
                                              <p:pRg st="1" end="1"/>
                                            </p:txEl>
                                          </p:spTgt>
                                        </p:tgtEl>
                                        <p:attrNameLst>
                                          <p:attrName>style.visibility</p:attrName>
                                        </p:attrNameLst>
                                      </p:cBhvr>
                                      <p:to>
                                        <p:strVal val="visible"/>
                                      </p:to>
                                    </p:set>
                                    <p:animEffect transition="in" filter="wipe(down)">
                                      <p:cBhvr>
                                        <p:cTn id="23" dur="580">
                                          <p:stCondLst>
                                            <p:cond delay="0"/>
                                          </p:stCondLst>
                                        </p:cTn>
                                        <p:tgtEl>
                                          <p:spTgt spid="33804">
                                            <p:txEl>
                                              <p:pRg st="1" end="1"/>
                                            </p:txEl>
                                          </p:spTgt>
                                        </p:tgtEl>
                                      </p:cBhvr>
                                    </p:animEffect>
                                    <p:anim calcmode="lin" valueType="num">
                                      <p:cBhvr>
                                        <p:cTn id="24" dur="1822" tmFilter="0,0; 0.14,0.36; 0.43,0.73; 0.71,0.91; 1.0,1.0">
                                          <p:stCondLst>
                                            <p:cond delay="0"/>
                                          </p:stCondLst>
                                        </p:cTn>
                                        <p:tgtEl>
                                          <p:spTgt spid="33804">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3804">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3804">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3804">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3804">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33804">
                                            <p:txEl>
                                              <p:pRg st="1" end="1"/>
                                            </p:txEl>
                                          </p:spTgt>
                                        </p:tgtEl>
                                      </p:cBhvr>
                                      <p:to x="100000" y="60000"/>
                                    </p:animScale>
                                    <p:animScale>
                                      <p:cBhvr>
                                        <p:cTn id="30" dur="166" decel="50000">
                                          <p:stCondLst>
                                            <p:cond delay="676"/>
                                          </p:stCondLst>
                                        </p:cTn>
                                        <p:tgtEl>
                                          <p:spTgt spid="33804">
                                            <p:txEl>
                                              <p:pRg st="1" end="1"/>
                                            </p:txEl>
                                          </p:spTgt>
                                        </p:tgtEl>
                                      </p:cBhvr>
                                      <p:to x="100000" y="100000"/>
                                    </p:animScale>
                                    <p:animScale>
                                      <p:cBhvr>
                                        <p:cTn id="31" dur="26">
                                          <p:stCondLst>
                                            <p:cond delay="1312"/>
                                          </p:stCondLst>
                                        </p:cTn>
                                        <p:tgtEl>
                                          <p:spTgt spid="33804">
                                            <p:txEl>
                                              <p:pRg st="1" end="1"/>
                                            </p:txEl>
                                          </p:spTgt>
                                        </p:tgtEl>
                                      </p:cBhvr>
                                      <p:to x="100000" y="80000"/>
                                    </p:animScale>
                                    <p:animScale>
                                      <p:cBhvr>
                                        <p:cTn id="32" dur="166" decel="50000">
                                          <p:stCondLst>
                                            <p:cond delay="1338"/>
                                          </p:stCondLst>
                                        </p:cTn>
                                        <p:tgtEl>
                                          <p:spTgt spid="33804">
                                            <p:txEl>
                                              <p:pRg st="1" end="1"/>
                                            </p:txEl>
                                          </p:spTgt>
                                        </p:tgtEl>
                                      </p:cBhvr>
                                      <p:to x="100000" y="100000"/>
                                    </p:animScale>
                                    <p:animScale>
                                      <p:cBhvr>
                                        <p:cTn id="33" dur="26">
                                          <p:stCondLst>
                                            <p:cond delay="1642"/>
                                          </p:stCondLst>
                                        </p:cTn>
                                        <p:tgtEl>
                                          <p:spTgt spid="33804">
                                            <p:txEl>
                                              <p:pRg st="1" end="1"/>
                                            </p:txEl>
                                          </p:spTgt>
                                        </p:tgtEl>
                                      </p:cBhvr>
                                      <p:to x="100000" y="90000"/>
                                    </p:animScale>
                                    <p:animScale>
                                      <p:cBhvr>
                                        <p:cTn id="34" dur="166" decel="50000">
                                          <p:stCondLst>
                                            <p:cond delay="1668"/>
                                          </p:stCondLst>
                                        </p:cTn>
                                        <p:tgtEl>
                                          <p:spTgt spid="33804">
                                            <p:txEl>
                                              <p:pRg st="1" end="1"/>
                                            </p:txEl>
                                          </p:spTgt>
                                        </p:tgtEl>
                                      </p:cBhvr>
                                      <p:to x="100000" y="100000"/>
                                    </p:animScale>
                                    <p:animScale>
                                      <p:cBhvr>
                                        <p:cTn id="35" dur="26">
                                          <p:stCondLst>
                                            <p:cond delay="1808"/>
                                          </p:stCondLst>
                                        </p:cTn>
                                        <p:tgtEl>
                                          <p:spTgt spid="33804">
                                            <p:txEl>
                                              <p:pRg st="1" end="1"/>
                                            </p:txEl>
                                          </p:spTgt>
                                        </p:tgtEl>
                                      </p:cBhvr>
                                      <p:to x="100000" y="95000"/>
                                    </p:animScale>
                                    <p:animScale>
                                      <p:cBhvr>
                                        <p:cTn id="36" dur="166" decel="50000">
                                          <p:stCondLst>
                                            <p:cond delay="1834"/>
                                          </p:stCondLst>
                                        </p:cTn>
                                        <p:tgtEl>
                                          <p:spTgt spid="33804">
                                            <p:txEl>
                                              <p:pRg st="1" end="1"/>
                                            </p:txEl>
                                          </p:spTgt>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3804">
                                            <p:txEl>
                                              <p:pRg st="2" end="2"/>
                                            </p:txEl>
                                          </p:spTgt>
                                        </p:tgtEl>
                                        <p:attrNameLst>
                                          <p:attrName>style.visibility</p:attrName>
                                        </p:attrNameLst>
                                      </p:cBhvr>
                                      <p:to>
                                        <p:strVal val="visible"/>
                                      </p:to>
                                    </p:set>
                                    <p:animEffect transition="in" filter="wipe(down)">
                                      <p:cBhvr>
                                        <p:cTn id="39" dur="580">
                                          <p:stCondLst>
                                            <p:cond delay="0"/>
                                          </p:stCondLst>
                                        </p:cTn>
                                        <p:tgtEl>
                                          <p:spTgt spid="33804">
                                            <p:txEl>
                                              <p:pRg st="2" end="2"/>
                                            </p:txEl>
                                          </p:spTgt>
                                        </p:tgtEl>
                                      </p:cBhvr>
                                    </p:animEffect>
                                    <p:anim calcmode="lin" valueType="num">
                                      <p:cBhvr>
                                        <p:cTn id="40" dur="1822" tmFilter="0,0; 0.14,0.36; 0.43,0.73; 0.71,0.91; 1.0,1.0">
                                          <p:stCondLst>
                                            <p:cond delay="0"/>
                                          </p:stCondLst>
                                        </p:cTn>
                                        <p:tgtEl>
                                          <p:spTgt spid="33804">
                                            <p:txEl>
                                              <p:pRg st="2" end="2"/>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3804">
                                            <p:txEl>
                                              <p:pRg st="2" end="2"/>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3804">
                                            <p:txEl>
                                              <p:pRg st="2" end="2"/>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3804">
                                            <p:txEl>
                                              <p:pRg st="2" end="2"/>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3804">
                                            <p:txEl>
                                              <p:pRg st="2" end="2"/>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33804">
                                            <p:txEl>
                                              <p:pRg st="2" end="2"/>
                                            </p:txEl>
                                          </p:spTgt>
                                        </p:tgtEl>
                                      </p:cBhvr>
                                      <p:to x="100000" y="60000"/>
                                    </p:animScale>
                                    <p:animScale>
                                      <p:cBhvr>
                                        <p:cTn id="46" dur="166" decel="50000">
                                          <p:stCondLst>
                                            <p:cond delay="676"/>
                                          </p:stCondLst>
                                        </p:cTn>
                                        <p:tgtEl>
                                          <p:spTgt spid="33804">
                                            <p:txEl>
                                              <p:pRg st="2" end="2"/>
                                            </p:txEl>
                                          </p:spTgt>
                                        </p:tgtEl>
                                      </p:cBhvr>
                                      <p:to x="100000" y="100000"/>
                                    </p:animScale>
                                    <p:animScale>
                                      <p:cBhvr>
                                        <p:cTn id="47" dur="26">
                                          <p:stCondLst>
                                            <p:cond delay="1312"/>
                                          </p:stCondLst>
                                        </p:cTn>
                                        <p:tgtEl>
                                          <p:spTgt spid="33804">
                                            <p:txEl>
                                              <p:pRg st="2" end="2"/>
                                            </p:txEl>
                                          </p:spTgt>
                                        </p:tgtEl>
                                      </p:cBhvr>
                                      <p:to x="100000" y="80000"/>
                                    </p:animScale>
                                    <p:animScale>
                                      <p:cBhvr>
                                        <p:cTn id="48" dur="166" decel="50000">
                                          <p:stCondLst>
                                            <p:cond delay="1338"/>
                                          </p:stCondLst>
                                        </p:cTn>
                                        <p:tgtEl>
                                          <p:spTgt spid="33804">
                                            <p:txEl>
                                              <p:pRg st="2" end="2"/>
                                            </p:txEl>
                                          </p:spTgt>
                                        </p:tgtEl>
                                      </p:cBhvr>
                                      <p:to x="100000" y="100000"/>
                                    </p:animScale>
                                    <p:animScale>
                                      <p:cBhvr>
                                        <p:cTn id="49" dur="26">
                                          <p:stCondLst>
                                            <p:cond delay="1642"/>
                                          </p:stCondLst>
                                        </p:cTn>
                                        <p:tgtEl>
                                          <p:spTgt spid="33804">
                                            <p:txEl>
                                              <p:pRg st="2" end="2"/>
                                            </p:txEl>
                                          </p:spTgt>
                                        </p:tgtEl>
                                      </p:cBhvr>
                                      <p:to x="100000" y="90000"/>
                                    </p:animScale>
                                    <p:animScale>
                                      <p:cBhvr>
                                        <p:cTn id="50" dur="166" decel="50000">
                                          <p:stCondLst>
                                            <p:cond delay="1668"/>
                                          </p:stCondLst>
                                        </p:cTn>
                                        <p:tgtEl>
                                          <p:spTgt spid="33804">
                                            <p:txEl>
                                              <p:pRg st="2" end="2"/>
                                            </p:txEl>
                                          </p:spTgt>
                                        </p:tgtEl>
                                      </p:cBhvr>
                                      <p:to x="100000" y="100000"/>
                                    </p:animScale>
                                    <p:animScale>
                                      <p:cBhvr>
                                        <p:cTn id="51" dur="26">
                                          <p:stCondLst>
                                            <p:cond delay="1808"/>
                                          </p:stCondLst>
                                        </p:cTn>
                                        <p:tgtEl>
                                          <p:spTgt spid="33804">
                                            <p:txEl>
                                              <p:pRg st="2" end="2"/>
                                            </p:txEl>
                                          </p:spTgt>
                                        </p:tgtEl>
                                      </p:cBhvr>
                                      <p:to x="100000" y="95000"/>
                                    </p:animScale>
                                    <p:animScale>
                                      <p:cBhvr>
                                        <p:cTn id="52" dur="166" decel="50000">
                                          <p:stCondLst>
                                            <p:cond delay="1834"/>
                                          </p:stCondLst>
                                        </p:cTn>
                                        <p:tgtEl>
                                          <p:spTgt spid="33804">
                                            <p:txEl>
                                              <p:pRg st="2" end="2"/>
                                            </p:txEl>
                                          </p:spTgt>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33804">
                                            <p:txEl>
                                              <p:pRg st="3" end="3"/>
                                            </p:txEl>
                                          </p:spTgt>
                                        </p:tgtEl>
                                        <p:attrNameLst>
                                          <p:attrName>style.visibility</p:attrName>
                                        </p:attrNameLst>
                                      </p:cBhvr>
                                      <p:to>
                                        <p:strVal val="visible"/>
                                      </p:to>
                                    </p:set>
                                    <p:animEffect transition="in" filter="wipe(down)">
                                      <p:cBhvr>
                                        <p:cTn id="55" dur="580">
                                          <p:stCondLst>
                                            <p:cond delay="0"/>
                                          </p:stCondLst>
                                        </p:cTn>
                                        <p:tgtEl>
                                          <p:spTgt spid="33804">
                                            <p:txEl>
                                              <p:pRg st="3" end="3"/>
                                            </p:txEl>
                                          </p:spTgt>
                                        </p:tgtEl>
                                      </p:cBhvr>
                                    </p:animEffect>
                                    <p:anim calcmode="lin" valueType="num">
                                      <p:cBhvr>
                                        <p:cTn id="56" dur="1822" tmFilter="0,0; 0.14,0.36; 0.43,0.73; 0.71,0.91; 1.0,1.0">
                                          <p:stCondLst>
                                            <p:cond delay="0"/>
                                          </p:stCondLst>
                                        </p:cTn>
                                        <p:tgtEl>
                                          <p:spTgt spid="33804">
                                            <p:txEl>
                                              <p:pRg st="3" end="3"/>
                                            </p:txEl>
                                          </p:spTgt>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3804">
                                            <p:txEl>
                                              <p:pRg st="3" end="3"/>
                                            </p:txEl>
                                          </p:spTgt>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3804">
                                            <p:txEl>
                                              <p:pRg st="3" end="3"/>
                                            </p:txEl>
                                          </p:spTgt>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3804">
                                            <p:txEl>
                                              <p:pRg st="3" end="3"/>
                                            </p:txEl>
                                          </p:spTgt>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3804">
                                            <p:txEl>
                                              <p:pRg st="3" end="3"/>
                                            </p:txEl>
                                          </p:spTgt>
                                        </p:tgtEl>
                                        <p:attrNameLst>
                                          <p:attrName>ppt_y</p:attrName>
                                        </p:attrNameLst>
                                      </p:cBhvr>
                                      <p:tavLst>
                                        <p:tav tm="0" fmla="#ppt_y-sin(pi*$)/81">
                                          <p:val>
                                            <p:fltVal val="0"/>
                                          </p:val>
                                        </p:tav>
                                        <p:tav tm="100000">
                                          <p:val>
                                            <p:fltVal val="1"/>
                                          </p:val>
                                        </p:tav>
                                      </p:tavLst>
                                    </p:anim>
                                    <p:animScale>
                                      <p:cBhvr>
                                        <p:cTn id="61" dur="26">
                                          <p:stCondLst>
                                            <p:cond delay="650"/>
                                          </p:stCondLst>
                                        </p:cTn>
                                        <p:tgtEl>
                                          <p:spTgt spid="33804">
                                            <p:txEl>
                                              <p:pRg st="3" end="3"/>
                                            </p:txEl>
                                          </p:spTgt>
                                        </p:tgtEl>
                                      </p:cBhvr>
                                      <p:to x="100000" y="60000"/>
                                    </p:animScale>
                                    <p:animScale>
                                      <p:cBhvr>
                                        <p:cTn id="62" dur="166" decel="50000">
                                          <p:stCondLst>
                                            <p:cond delay="676"/>
                                          </p:stCondLst>
                                        </p:cTn>
                                        <p:tgtEl>
                                          <p:spTgt spid="33804">
                                            <p:txEl>
                                              <p:pRg st="3" end="3"/>
                                            </p:txEl>
                                          </p:spTgt>
                                        </p:tgtEl>
                                      </p:cBhvr>
                                      <p:to x="100000" y="100000"/>
                                    </p:animScale>
                                    <p:animScale>
                                      <p:cBhvr>
                                        <p:cTn id="63" dur="26">
                                          <p:stCondLst>
                                            <p:cond delay="1312"/>
                                          </p:stCondLst>
                                        </p:cTn>
                                        <p:tgtEl>
                                          <p:spTgt spid="33804">
                                            <p:txEl>
                                              <p:pRg st="3" end="3"/>
                                            </p:txEl>
                                          </p:spTgt>
                                        </p:tgtEl>
                                      </p:cBhvr>
                                      <p:to x="100000" y="80000"/>
                                    </p:animScale>
                                    <p:animScale>
                                      <p:cBhvr>
                                        <p:cTn id="64" dur="166" decel="50000">
                                          <p:stCondLst>
                                            <p:cond delay="1338"/>
                                          </p:stCondLst>
                                        </p:cTn>
                                        <p:tgtEl>
                                          <p:spTgt spid="33804">
                                            <p:txEl>
                                              <p:pRg st="3" end="3"/>
                                            </p:txEl>
                                          </p:spTgt>
                                        </p:tgtEl>
                                      </p:cBhvr>
                                      <p:to x="100000" y="100000"/>
                                    </p:animScale>
                                    <p:animScale>
                                      <p:cBhvr>
                                        <p:cTn id="65" dur="26">
                                          <p:stCondLst>
                                            <p:cond delay="1642"/>
                                          </p:stCondLst>
                                        </p:cTn>
                                        <p:tgtEl>
                                          <p:spTgt spid="33804">
                                            <p:txEl>
                                              <p:pRg st="3" end="3"/>
                                            </p:txEl>
                                          </p:spTgt>
                                        </p:tgtEl>
                                      </p:cBhvr>
                                      <p:to x="100000" y="90000"/>
                                    </p:animScale>
                                    <p:animScale>
                                      <p:cBhvr>
                                        <p:cTn id="66" dur="166" decel="50000">
                                          <p:stCondLst>
                                            <p:cond delay="1668"/>
                                          </p:stCondLst>
                                        </p:cTn>
                                        <p:tgtEl>
                                          <p:spTgt spid="33804">
                                            <p:txEl>
                                              <p:pRg st="3" end="3"/>
                                            </p:txEl>
                                          </p:spTgt>
                                        </p:tgtEl>
                                      </p:cBhvr>
                                      <p:to x="100000" y="100000"/>
                                    </p:animScale>
                                    <p:animScale>
                                      <p:cBhvr>
                                        <p:cTn id="67" dur="26">
                                          <p:stCondLst>
                                            <p:cond delay="1808"/>
                                          </p:stCondLst>
                                        </p:cTn>
                                        <p:tgtEl>
                                          <p:spTgt spid="33804">
                                            <p:txEl>
                                              <p:pRg st="3" end="3"/>
                                            </p:txEl>
                                          </p:spTgt>
                                        </p:tgtEl>
                                      </p:cBhvr>
                                      <p:to x="100000" y="95000"/>
                                    </p:animScale>
                                    <p:animScale>
                                      <p:cBhvr>
                                        <p:cTn id="68" dur="166" decel="50000">
                                          <p:stCondLst>
                                            <p:cond delay="1834"/>
                                          </p:stCondLst>
                                        </p:cTn>
                                        <p:tgtEl>
                                          <p:spTgt spid="33804">
                                            <p:txEl>
                                              <p:pRg st="3" end="3"/>
                                            </p:txEl>
                                          </p:spTgt>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33802"/>
                                        </p:tgtEl>
                                        <p:attrNameLst>
                                          <p:attrName>style.visibility</p:attrName>
                                        </p:attrNameLst>
                                      </p:cBhvr>
                                      <p:to>
                                        <p:strVal val="visible"/>
                                      </p:to>
                                    </p:set>
                                    <p:animEffect transition="in" filter="wipe(down)">
                                      <p:cBhvr>
                                        <p:cTn id="71" dur="580">
                                          <p:stCondLst>
                                            <p:cond delay="0"/>
                                          </p:stCondLst>
                                        </p:cTn>
                                        <p:tgtEl>
                                          <p:spTgt spid="33802"/>
                                        </p:tgtEl>
                                      </p:cBhvr>
                                    </p:animEffect>
                                    <p:anim calcmode="lin" valueType="num">
                                      <p:cBhvr>
                                        <p:cTn id="72" dur="1822" tmFilter="0,0; 0.14,0.36; 0.43,0.73; 0.71,0.91; 1.0,1.0">
                                          <p:stCondLst>
                                            <p:cond delay="0"/>
                                          </p:stCondLst>
                                        </p:cTn>
                                        <p:tgtEl>
                                          <p:spTgt spid="33802"/>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3802"/>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3802"/>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3802"/>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3802"/>
                                        </p:tgtEl>
                                        <p:attrNameLst>
                                          <p:attrName>ppt_y</p:attrName>
                                        </p:attrNameLst>
                                      </p:cBhvr>
                                      <p:tavLst>
                                        <p:tav tm="0" fmla="#ppt_y-sin(pi*$)/81">
                                          <p:val>
                                            <p:fltVal val="0"/>
                                          </p:val>
                                        </p:tav>
                                        <p:tav tm="100000">
                                          <p:val>
                                            <p:fltVal val="1"/>
                                          </p:val>
                                        </p:tav>
                                      </p:tavLst>
                                    </p:anim>
                                    <p:animScale>
                                      <p:cBhvr>
                                        <p:cTn id="77" dur="26">
                                          <p:stCondLst>
                                            <p:cond delay="650"/>
                                          </p:stCondLst>
                                        </p:cTn>
                                        <p:tgtEl>
                                          <p:spTgt spid="33802"/>
                                        </p:tgtEl>
                                      </p:cBhvr>
                                      <p:to x="100000" y="60000"/>
                                    </p:animScale>
                                    <p:animScale>
                                      <p:cBhvr>
                                        <p:cTn id="78" dur="166" decel="50000">
                                          <p:stCondLst>
                                            <p:cond delay="676"/>
                                          </p:stCondLst>
                                        </p:cTn>
                                        <p:tgtEl>
                                          <p:spTgt spid="33802"/>
                                        </p:tgtEl>
                                      </p:cBhvr>
                                      <p:to x="100000" y="100000"/>
                                    </p:animScale>
                                    <p:animScale>
                                      <p:cBhvr>
                                        <p:cTn id="79" dur="26">
                                          <p:stCondLst>
                                            <p:cond delay="1312"/>
                                          </p:stCondLst>
                                        </p:cTn>
                                        <p:tgtEl>
                                          <p:spTgt spid="33802"/>
                                        </p:tgtEl>
                                      </p:cBhvr>
                                      <p:to x="100000" y="80000"/>
                                    </p:animScale>
                                    <p:animScale>
                                      <p:cBhvr>
                                        <p:cTn id="80" dur="166" decel="50000">
                                          <p:stCondLst>
                                            <p:cond delay="1338"/>
                                          </p:stCondLst>
                                        </p:cTn>
                                        <p:tgtEl>
                                          <p:spTgt spid="33802"/>
                                        </p:tgtEl>
                                      </p:cBhvr>
                                      <p:to x="100000" y="100000"/>
                                    </p:animScale>
                                    <p:animScale>
                                      <p:cBhvr>
                                        <p:cTn id="81" dur="26">
                                          <p:stCondLst>
                                            <p:cond delay="1642"/>
                                          </p:stCondLst>
                                        </p:cTn>
                                        <p:tgtEl>
                                          <p:spTgt spid="33802"/>
                                        </p:tgtEl>
                                      </p:cBhvr>
                                      <p:to x="100000" y="90000"/>
                                    </p:animScale>
                                    <p:animScale>
                                      <p:cBhvr>
                                        <p:cTn id="82" dur="166" decel="50000">
                                          <p:stCondLst>
                                            <p:cond delay="1668"/>
                                          </p:stCondLst>
                                        </p:cTn>
                                        <p:tgtEl>
                                          <p:spTgt spid="33802"/>
                                        </p:tgtEl>
                                      </p:cBhvr>
                                      <p:to x="100000" y="100000"/>
                                    </p:animScale>
                                    <p:animScale>
                                      <p:cBhvr>
                                        <p:cTn id="83" dur="26">
                                          <p:stCondLst>
                                            <p:cond delay="1808"/>
                                          </p:stCondLst>
                                        </p:cTn>
                                        <p:tgtEl>
                                          <p:spTgt spid="33802"/>
                                        </p:tgtEl>
                                      </p:cBhvr>
                                      <p:to x="100000" y="95000"/>
                                    </p:animScale>
                                    <p:animScale>
                                      <p:cBhvr>
                                        <p:cTn id="84" dur="166" decel="50000">
                                          <p:stCondLst>
                                            <p:cond delay="1834"/>
                                          </p:stCondLst>
                                        </p:cTn>
                                        <p:tgtEl>
                                          <p:spTgt spid="33802"/>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33803"/>
                                        </p:tgtEl>
                                        <p:attrNameLst>
                                          <p:attrName>style.visibility</p:attrName>
                                        </p:attrNameLst>
                                      </p:cBhvr>
                                      <p:to>
                                        <p:strVal val="visible"/>
                                      </p:to>
                                    </p:set>
                                    <p:animEffect transition="in" filter="wipe(down)">
                                      <p:cBhvr>
                                        <p:cTn id="87" dur="580">
                                          <p:stCondLst>
                                            <p:cond delay="0"/>
                                          </p:stCondLst>
                                        </p:cTn>
                                        <p:tgtEl>
                                          <p:spTgt spid="33803"/>
                                        </p:tgtEl>
                                      </p:cBhvr>
                                    </p:animEffect>
                                    <p:anim calcmode="lin" valueType="num">
                                      <p:cBhvr>
                                        <p:cTn id="88" dur="1822" tmFilter="0,0; 0.14,0.36; 0.43,0.73; 0.71,0.91; 1.0,1.0">
                                          <p:stCondLst>
                                            <p:cond delay="0"/>
                                          </p:stCondLst>
                                        </p:cTn>
                                        <p:tgtEl>
                                          <p:spTgt spid="33803"/>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33803"/>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33803"/>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33803"/>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33803"/>
                                        </p:tgtEl>
                                        <p:attrNameLst>
                                          <p:attrName>ppt_y</p:attrName>
                                        </p:attrNameLst>
                                      </p:cBhvr>
                                      <p:tavLst>
                                        <p:tav tm="0" fmla="#ppt_y-sin(pi*$)/81">
                                          <p:val>
                                            <p:fltVal val="0"/>
                                          </p:val>
                                        </p:tav>
                                        <p:tav tm="100000">
                                          <p:val>
                                            <p:fltVal val="1"/>
                                          </p:val>
                                        </p:tav>
                                      </p:tavLst>
                                    </p:anim>
                                    <p:animScale>
                                      <p:cBhvr>
                                        <p:cTn id="93" dur="26">
                                          <p:stCondLst>
                                            <p:cond delay="650"/>
                                          </p:stCondLst>
                                        </p:cTn>
                                        <p:tgtEl>
                                          <p:spTgt spid="33803"/>
                                        </p:tgtEl>
                                      </p:cBhvr>
                                      <p:to x="100000" y="60000"/>
                                    </p:animScale>
                                    <p:animScale>
                                      <p:cBhvr>
                                        <p:cTn id="94" dur="166" decel="50000">
                                          <p:stCondLst>
                                            <p:cond delay="676"/>
                                          </p:stCondLst>
                                        </p:cTn>
                                        <p:tgtEl>
                                          <p:spTgt spid="33803"/>
                                        </p:tgtEl>
                                      </p:cBhvr>
                                      <p:to x="100000" y="100000"/>
                                    </p:animScale>
                                    <p:animScale>
                                      <p:cBhvr>
                                        <p:cTn id="95" dur="26">
                                          <p:stCondLst>
                                            <p:cond delay="1312"/>
                                          </p:stCondLst>
                                        </p:cTn>
                                        <p:tgtEl>
                                          <p:spTgt spid="33803"/>
                                        </p:tgtEl>
                                      </p:cBhvr>
                                      <p:to x="100000" y="80000"/>
                                    </p:animScale>
                                    <p:animScale>
                                      <p:cBhvr>
                                        <p:cTn id="96" dur="166" decel="50000">
                                          <p:stCondLst>
                                            <p:cond delay="1338"/>
                                          </p:stCondLst>
                                        </p:cTn>
                                        <p:tgtEl>
                                          <p:spTgt spid="33803"/>
                                        </p:tgtEl>
                                      </p:cBhvr>
                                      <p:to x="100000" y="100000"/>
                                    </p:animScale>
                                    <p:animScale>
                                      <p:cBhvr>
                                        <p:cTn id="97" dur="26">
                                          <p:stCondLst>
                                            <p:cond delay="1642"/>
                                          </p:stCondLst>
                                        </p:cTn>
                                        <p:tgtEl>
                                          <p:spTgt spid="33803"/>
                                        </p:tgtEl>
                                      </p:cBhvr>
                                      <p:to x="100000" y="90000"/>
                                    </p:animScale>
                                    <p:animScale>
                                      <p:cBhvr>
                                        <p:cTn id="98" dur="166" decel="50000">
                                          <p:stCondLst>
                                            <p:cond delay="1668"/>
                                          </p:stCondLst>
                                        </p:cTn>
                                        <p:tgtEl>
                                          <p:spTgt spid="33803"/>
                                        </p:tgtEl>
                                      </p:cBhvr>
                                      <p:to x="100000" y="100000"/>
                                    </p:animScale>
                                    <p:animScale>
                                      <p:cBhvr>
                                        <p:cTn id="99" dur="26">
                                          <p:stCondLst>
                                            <p:cond delay="1808"/>
                                          </p:stCondLst>
                                        </p:cTn>
                                        <p:tgtEl>
                                          <p:spTgt spid="33803"/>
                                        </p:tgtEl>
                                      </p:cBhvr>
                                      <p:to x="100000" y="95000"/>
                                    </p:animScale>
                                    <p:animScale>
                                      <p:cBhvr>
                                        <p:cTn id="100" dur="166" decel="50000">
                                          <p:stCondLst>
                                            <p:cond delay="1834"/>
                                          </p:stCondLst>
                                        </p:cTn>
                                        <p:tgtEl>
                                          <p:spTgt spid="33803"/>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33805"/>
                                        </p:tgtEl>
                                        <p:attrNameLst>
                                          <p:attrName>style.visibility</p:attrName>
                                        </p:attrNameLst>
                                      </p:cBhvr>
                                      <p:to>
                                        <p:strVal val="visible"/>
                                      </p:to>
                                    </p:set>
                                    <p:animEffect transition="in" filter="wipe(down)">
                                      <p:cBhvr>
                                        <p:cTn id="103" dur="580">
                                          <p:stCondLst>
                                            <p:cond delay="0"/>
                                          </p:stCondLst>
                                        </p:cTn>
                                        <p:tgtEl>
                                          <p:spTgt spid="33805"/>
                                        </p:tgtEl>
                                      </p:cBhvr>
                                    </p:animEffect>
                                    <p:anim calcmode="lin" valueType="num">
                                      <p:cBhvr>
                                        <p:cTn id="104" dur="1822" tmFilter="0,0; 0.14,0.36; 0.43,0.73; 0.71,0.91; 1.0,1.0">
                                          <p:stCondLst>
                                            <p:cond delay="0"/>
                                          </p:stCondLst>
                                        </p:cTn>
                                        <p:tgtEl>
                                          <p:spTgt spid="33805"/>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33805"/>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33805"/>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33805"/>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33805"/>
                                        </p:tgtEl>
                                        <p:attrNameLst>
                                          <p:attrName>ppt_y</p:attrName>
                                        </p:attrNameLst>
                                      </p:cBhvr>
                                      <p:tavLst>
                                        <p:tav tm="0" fmla="#ppt_y-sin(pi*$)/81">
                                          <p:val>
                                            <p:fltVal val="0"/>
                                          </p:val>
                                        </p:tav>
                                        <p:tav tm="100000">
                                          <p:val>
                                            <p:fltVal val="1"/>
                                          </p:val>
                                        </p:tav>
                                      </p:tavLst>
                                    </p:anim>
                                    <p:animScale>
                                      <p:cBhvr>
                                        <p:cTn id="109" dur="26">
                                          <p:stCondLst>
                                            <p:cond delay="650"/>
                                          </p:stCondLst>
                                        </p:cTn>
                                        <p:tgtEl>
                                          <p:spTgt spid="33805"/>
                                        </p:tgtEl>
                                      </p:cBhvr>
                                      <p:to x="100000" y="60000"/>
                                    </p:animScale>
                                    <p:animScale>
                                      <p:cBhvr>
                                        <p:cTn id="110" dur="166" decel="50000">
                                          <p:stCondLst>
                                            <p:cond delay="676"/>
                                          </p:stCondLst>
                                        </p:cTn>
                                        <p:tgtEl>
                                          <p:spTgt spid="33805"/>
                                        </p:tgtEl>
                                      </p:cBhvr>
                                      <p:to x="100000" y="100000"/>
                                    </p:animScale>
                                    <p:animScale>
                                      <p:cBhvr>
                                        <p:cTn id="111" dur="26">
                                          <p:stCondLst>
                                            <p:cond delay="1312"/>
                                          </p:stCondLst>
                                        </p:cTn>
                                        <p:tgtEl>
                                          <p:spTgt spid="33805"/>
                                        </p:tgtEl>
                                      </p:cBhvr>
                                      <p:to x="100000" y="80000"/>
                                    </p:animScale>
                                    <p:animScale>
                                      <p:cBhvr>
                                        <p:cTn id="112" dur="166" decel="50000">
                                          <p:stCondLst>
                                            <p:cond delay="1338"/>
                                          </p:stCondLst>
                                        </p:cTn>
                                        <p:tgtEl>
                                          <p:spTgt spid="33805"/>
                                        </p:tgtEl>
                                      </p:cBhvr>
                                      <p:to x="100000" y="100000"/>
                                    </p:animScale>
                                    <p:animScale>
                                      <p:cBhvr>
                                        <p:cTn id="113" dur="26">
                                          <p:stCondLst>
                                            <p:cond delay="1642"/>
                                          </p:stCondLst>
                                        </p:cTn>
                                        <p:tgtEl>
                                          <p:spTgt spid="33805"/>
                                        </p:tgtEl>
                                      </p:cBhvr>
                                      <p:to x="100000" y="90000"/>
                                    </p:animScale>
                                    <p:animScale>
                                      <p:cBhvr>
                                        <p:cTn id="114" dur="166" decel="50000">
                                          <p:stCondLst>
                                            <p:cond delay="1668"/>
                                          </p:stCondLst>
                                        </p:cTn>
                                        <p:tgtEl>
                                          <p:spTgt spid="33805"/>
                                        </p:tgtEl>
                                      </p:cBhvr>
                                      <p:to x="100000" y="100000"/>
                                    </p:animScale>
                                    <p:animScale>
                                      <p:cBhvr>
                                        <p:cTn id="115" dur="26">
                                          <p:stCondLst>
                                            <p:cond delay="1808"/>
                                          </p:stCondLst>
                                        </p:cTn>
                                        <p:tgtEl>
                                          <p:spTgt spid="33805"/>
                                        </p:tgtEl>
                                      </p:cBhvr>
                                      <p:to x="100000" y="95000"/>
                                    </p:animScale>
                                    <p:animScale>
                                      <p:cBhvr>
                                        <p:cTn id="116" dur="166" decel="50000">
                                          <p:stCondLst>
                                            <p:cond delay="1834"/>
                                          </p:stCondLst>
                                        </p:cTn>
                                        <p:tgtEl>
                                          <p:spTgt spid="33805"/>
                                        </p:tgtEl>
                                      </p:cBhvr>
                                      <p:to x="100000" y="100000"/>
                                    </p:animScale>
                                  </p:childTnLst>
                                </p:cTn>
                              </p:par>
                            </p:childTnLst>
                          </p:cTn>
                        </p:par>
                      </p:childTnLst>
                    </p:cTn>
                  </p:par>
                  <p:par>
                    <p:cTn id="117" fill="hold" nodeType="clickPar">
                      <p:stCondLst>
                        <p:cond delay="indefinite"/>
                      </p:stCondLst>
                      <p:childTnLst>
                        <p:par>
                          <p:cTn id="118" fill="hold" nodeType="withGroup">
                            <p:stCondLst>
                              <p:cond delay="0"/>
                            </p:stCondLst>
                            <p:childTnLst>
                              <p:par>
                                <p:cTn id="119" presetID="3" presetClass="exit" presetSubtype="10" fill="hold" grpId="1" nodeType="clickEffect">
                                  <p:stCondLst>
                                    <p:cond delay="0"/>
                                  </p:stCondLst>
                                  <p:childTnLst>
                                    <p:animEffect transition="out" filter="blinds(horizontal)">
                                      <p:cBhvr>
                                        <p:cTn id="120" dur="500"/>
                                        <p:tgtEl>
                                          <p:spTgt spid="33802"/>
                                        </p:tgtEl>
                                      </p:cBhvr>
                                    </p:animEffect>
                                    <p:set>
                                      <p:cBhvr>
                                        <p:cTn id="121" dur="1" fill="hold">
                                          <p:stCondLst>
                                            <p:cond delay="499"/>
                                          </p:stCondLst>
                                        </p:cTn>
                                        <p:tgtEl>
                                          <p:spTgt spid="33802"/>
                                        </p:tgtEl>
                                        <p:attrNameLst>
                                          <p:attrName>style.visibility</p:attrName>
                                        </p:attrNameLst>
                                      </p:cBhvr>
                                      <p:to>
                                        <p:strVal val="hidden"/>
                                      </p:to>
                                    </p:set>
                                  </p:childTnLst>
                                </p:cTn>
                              </p:par>
                              <p:par>
                                <p:cTn id="122" presetID="3" presetClass="exit" presetSubtype="10" fill="hold" grpId="1" nodeType="withEffect">
                                  <p:stCondLst>
                                    <p:cond delay="0"/>
                                  </p:stCondLst>
                                  <p:childTnLst>
                                    <p:animEffect transition="out" filter="blinds(horizontal)">
                                      <p:cBhvr>
                                        <p:cTn id="123" dur="500"/>
                                        <p:tgtEl>
                                          <p:spTgt spid="33803"/>
                                        </p:tgtEl>
                                      </p:cBhvr>
                                    </p:animEffect>
                                    <p:set>
                                      <p:cBhvr>
                                        <p:cTn id="124" dur="1" fill="hold">
                                          <p:stCondLst>
                                            <p:cond delay="499"/>
                                          </p:stCondLst>
                                        </p:cTn>
                                        <p:tgtEl>
                                          <p:spTgt spid="33803"/>
                                        </p:tgtEl>
                                        <p:attrNameLst>
                                          <p:attrName>style.visibility</p:attrName>
                                        </p:attrNameLst>
                                      </p:cBhvr>
                                      <p:to>
                                        <p:strVal val="hidden"/>
                                      </p:to>
                                    </p:set>
                                  </p:childTnLst>
                                </p:cTn>
                              </p:par>
                              <p:par>
                                <p:cTn id="125" presetID="3" presetClass="exit" presetSubtype="10" fill="hold" grpId="1" nodeType="withEffect">
                                  <p:stCondLst>
                                    <p:cond delay="0"/>
                                  </p:stCondLst>
                                  <p:childTnLst>
                                    <p:animEffect transition="out" filter="blinds(horizontal)">
                                      <p:cBhvr>
                                        <p:cTn id="126" dur="500"/>
                                        <p:tgtEl>
                                          <p:spTgt spid="33805"/>
                                        </p:tgtEl>
                                      </p:cBhvr>
                                    </p:animEffect>
                                    <p:set>
                                      <p:cBhvr>
                                        <p:cTn id="127" dur="1" fill="hold">
                                          <p:stCondLst>
                                            <p:cond delay="499"/>
                                          </p:stCondLst>
                                        </p:cTn>
                                        <p:tgtEl>
                                          <p:spTgt spid="33805"/>
                                        </p:tgtEl>
                                        <p:attrNameLst>
                                          <p:attrName>style.visibility</p:attrName>
                                        </p:attrNameLst>
                                      </p:cBhvr>
                                      <p:to>
                                        <p:strVal val="hidden"/>
                                      </p:to>
                                    </p:se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5" presetClass="entr" presetSubtype="10" fill="hold" nodeType="clickEffect">
                                  <p:stCondLst>
                                    <p:cond delay="0"/>
                                  </p:stCondLst>
                                  <p:childTnLst>
                                    <p:set>
                                      <p:cBhvr>
                                        <p:cTn id="131" dur="1" fill="hold">
                                          <p:stCondLst>
                                            <p:cond delay="0"/>
                                          </p:stCondLst>
                                        </p:cTn>
                                        <p:tgtEl>
                                          <p:spTgt spid="33804">
                                            <p:txEl>
                                              <p:pRg st="4" end="4"/>
                                            </p:txEl>
                                          </p:spTgt>
                                        </p:tgtEl>
                                        <p:attrNameLst>
                                          <p:attrName>style.visibility</p:attrName>
                                        </p:attrNameLst>
                                      </p:cBhvr>
                                      <p:to>
                                        <p:strVal val="visible"/>
                                      </p:to>
                                    </p:set>
                                    <p:animEffect transition="in" filter="checkerboard(across)">
                                      <p:cBhvr>
                                        <p:cTn id="132" dur="500"/>
                                        <p:tgtEl>
                                          <p:spTgt spid="33804">
                                            <p:txEl>
                                              <p:pRg st="4" end="4"/>
                                            </p:txEl>
                                          </p:spTgt>
                                        </p:tgtEl>
                                      </p:cBhvr>
                                    </p:animEffect>
                                  </p:childTnLst>
                                </p:cTn>
                              </p:par>
                              <p:par>
                                <p:cTn id="133" presetID="5" presetClass="entr" presetSubtype="10" fill="hold" nodeType="withEffect">
                                  <p:stCondLst>
                                    <p:cond delay="0"/>
                                  </p:stCondLst>
                                  <p:childTnLst>
                                    <p:set>
                                      <p:cBhvr>
                                        <p:cTn id="134" dur="1" fill="hold">
                                          <p:stCondLst>
                                            <p:cond delay="0"/>
                                          </p:stCondLst>
                                        </p:cTn>
                                        <p:tgtEl>
                                          <p:spTgt spid="33804">
                                            <p:txEl>
                                              <p:pRg st="5" end="5"/>
                                            </p:txEl>
                                          </p:spTgt>
                                        </p:tgtEl>
                                        <p:attrNameLst>
                                          <p:attrName>style.visibility</p:attrName>
                                        </p:attrNameLst>
                                      </p:cBhvr>
                                      <p:to>
                                        <p:strVal val="visible"/>
                                      </p:to>
                                    </p:set>
                                    <p:animEffect transition="in" filter="checkerboard(across)">
                                      <p:cBhvr>
                                        <p:cTn id="135" dur="500"/>
                                        <p:tgtEl>
                                          <p:spTgt spid="33804">
                                            <p:txEl>
                                              <p:pRg st="5" end="5"/>
                                            </p:txEl>
                                          </p:spTgt>
                                        </p:tgtEl>
                                      </p:cBhvr>
                                    </p:animEffect>
                                  </p:childTnLst>
                                </p:cTn>
                              </p:par>
                              <p:par>
                                <p:cTn id="136" presetID="5" presetClass="entr" presetSubtype="10" fill="hold" nodeType="withEffect">
                                  <p:stCondLst>
                                    <p:cond delay="0"/>
                                  </p:stCondLst>
                                  <p:childTnLst>
                                    <p:set>
                                      <p:cBhvr>
                                        <p:cTn id="137" dur="1" fill="hold">
                                          <p:stCondLst>
                                            <p:cond delay="0"/>
                                          </p:stCondLst>
                                        </p:cTn>
                                        <p:tgtEl>
                                          <p:spTgt spid="33804">
                                            <p:txEl>
                                              <p:pRg st="6" end="6"/>
                                            </p:txEl>
                                          </p:spTgt>
                                        </p:tgtEl>
                                        <p:attrNameLst>
                                          <p:attrName>style.visibility</p:attrName>
                                        </p:attrNameLst>
                                      </p:cBhvr>
                                      <p:to>
                                        <p:strVal val="visible"/>
                                      </p:to>
                                    </p:set>
                                    <p:animEffect transition="in" filter="checkerboard(across)">
                                      <p:cBhvr>
                                        <p:cTn id="138" dur="500"/>
                                        <p:tgtEl>
                                          <p:spTgt spid="33804">
                                            <p:txEl>
                                              <p:pRg st="6" end="6"/>
                                            </p:txEl>
                                          </p:spTgt>
                                        </p:tgtEl>
                                      </p:cBhvr>
                                    </p:animEffect>
                                  </p:childTnLst>
                                </p:cTn>
                              </p:par>
                              <p:par>
                                <p:cTn id="139" presetID="5" presetClass="entr" presetSubtype="10" fill="hold" grpId="0" nodeType="withEffect">
                                  <p:stCondLst>
                                    <p:cond delay="0"/>
                                  </p:stCondLst>
                                  <p:childTnLst>
                                    <p:set>
                                      <p:cBhvr>
                                        <p:cTn id="140" dur="1" fill="hold">
                                          <p:stCondLst>
                                            <p:cond delay="0"/>
                                          </p:stCondLst>
                                        </p:cTn>
                                        <p:tgtEl>
                                          <p:spTgt spid="33813"/>
                                        </p:tgtEl>
                                        <p:attrNameLst>
                                          <p:attrName>style.visibility</p:attrName>
                                        </p:attrNameLst>
                                      </p:cBhvr>
                                      <p:to>
                                        <p:strVal val="visible"/>
                                      </p:to>
                                    </p:set>
                                    <p:animEffect transition="in" filter="checkerboard(across)">
                                      <p:cBhvr>
                                        <p:cTn id="141" dur="500"/>
                                        <p:tgtEl>
                                          <p:spTgt spid="33813"/>
                                        </p:tgtEl>
                                      </p:cBhvr>
                                    </p:animEffect>
                                  </p:childTnLst>
                                </p:cTn>
                              </p:par>
                              <p:par>
                                <p:cTn id="142" presetID="5" presetClass="entr" presetSubtype="10" fill="hold" grpId="0" nodeType="withEffect">
                                  <p:stCondLst>
                                    <p:cond delay="0"/>
                                  </p:stCondLst>
                                  <p:childTnLst>
                                    <p:set>
                                      <p:cBhvr>
                                        <p:cTn id="143" dur="1" fill="hold">
                                          <p:stCondLst>
                                            <p:cond delay="0"/>
                                          </p:stCondLst>
                                        </p:cTn>
                                        <p:tgtEl>
                                          <p:spTgt spid="33812"/>
                                        </p:tgtEl>
                                        <p:attrNameLst>
                                          <p:attrName>style.visibility</p:attrName>
                                        </p:attrNameLst>
                                      </p:cBhvr>
                                      <p:to>
                                        <p:strVal val="visible"/>
                                      </p:to>
                                    </p:set>
                                    <p:animEffect transition="in" filter="checkerboard(across)">
                                      <p:cBhvr>
                                        <p:cTn id="144" dur="500"/>
                                        <p:tgtEl>
                                          <p:spTgt spid="33812"/>
                                        </p:tgtEl>
                                      </p:cBhvr>
                                    </p:animEffect>
                                  </p:childTnLst>
                                </p:cTn>
                              </p:par>
                              <p:par>
                                <p:cTn id="145" presetID="5" presetClass="entr" presetSubtype="10" fill="hold" grpId="0" nodeType="withEffect">
                                  <p:stCondLst>
                                    <p:cond delay="0"/>
                                  </p:stCondLst>
                                  <p:childTnLst>
                                    <p:set>
                                      <p:cBhvr>
                                        <p:cTn id="146" dur="1" fill="hold">
                                          <p:stCondLst>
                                            <p:cond delay="0"/>
                                          </p:stCondLst>
                                        </p:cTn>
                                        <p:tgtEl>
                                          <p:spTgt spid="33811"/>
                                        </p:tgtEl>
                                        <p:attrNameLst>
                                          <p:attrName>style.visibility</p:attrName>
                                        </p:attrNameLst>
                                      </p:cBhvr>
                                      <p:to>
                                        <p:strVal val="visible"/>
                                      </p:to>
                                    </p:set>
                                    <p:animEffect transition="in" filter="checkerboard(across)">
                                      <p:cBhvr>
                                        <p:cTn id="147" dur="500"/>
                                        <p:tgtEl>
                                          <p:spTgt spid="33811"/>
                                        </p:tgtEl>
                                      </p:cBhvr>
                                    </p:animEffect>
                                  </p:childTnLst>
                                </p:cTn>
                              </p:par>
                            </p:childTnLst>
                          </p:cTn>
                        </p:par>
                      </p:childTnLst>
                    </p:cTn>
                  </p:par>
                  <p:par>
                    <p:cTn id="148" fill="hold" nodeType="clickPar">
                      <p:stCondLst>
                        <p:cond delay="indefinite"/>
                      </p:stCondLst>
                      <p:childTnLst>
                        <p:par>
                          <p:cTn id="149" fill="hold" nodeType="withGroup">
                            <p:stCondLst>
                              <p:cond delay="0"/>
                            </p:stCondLst>
                            <p:childTnLst>
                              <p:par>
                                <p:cTn id="150" presetID="8" presetClass="exit" presetSubtype="16" fill="hold" grpId="1" nodeType="clickEffect">
                                  <p:stCondLst>
                                    <p:cond delay="0"/>
                                  </p:stCondLst>
                                  <p:childTnLst>
                                    <p:animEffect transition="out" filter="diamond(in)">
                                      <p:cBhvr>
                                        <p:cTn id="151" dur="2000"/>
                                        <p:tgtEl>
                                          <p:spTgt spid="33813"/>
                                        </p:tgtEl>
                                      </p:cBhvr>
                                    </p:animEffect>
                                    <p:set>
                                      <p:cBhvr>
                                        <p:cTn id="152" dur="1" fill="hold">
                                          <p:stCondLst>
                                            <p:cond delay="1999"/>
                                          </p:stCondLst>
                                        </p:cTn>
                                        <p:tgtEl>
                                          <p:spTgt spid="33813"/>
                                        </p:tgtEl>
                                        <p:attrNameLst>
                                          <p:attrName>style.visibility</p:attrName>
                                        </p:attrNameLst>
                                      </p:cBhvr>
                                      <p:to>
                                        <p:strVal val="hidden"/>
                                      </p:to>
                                    </p:set>
                                  </p:childTnLst>
                                </p:cTn>
                              </p:par>
                              <p:par>
                                <p:cTn id="153" presetID="8" presetClass="exit" presetSubtype="16" fill="hold" grpId="1" nodeType="withEffect">
                                  <p:stCondLst>
                                    <p:cond delay="0"/>
                                  </p:stCondLst>
                                  <p:childTnLst>
                                    <p:animEffect transition="out" filter="diamond(in)">
                                      <p:cBhvr>
                                        <p:cTn id="154" dur="2000"/>
                                        <p:tgtEl>
                                          <p:spTgt spid="33812"/>
                                        </p:tgtEl>
                                      </p:cBhvr>
                                    </p:animEffect>
                                    <p:set>
                                      <p:cBhvr>
                                        <p:cTn id="155" dur="1" fill="hold">
                                          <p:stCondLst>
                                            <p:cond delay="1999"/>
                                          </p:stCondLst>
                                        </p:cTn>
                                        <p:tgtEl>
                                          <p:spTgt spid="33812"/>
                                        </p:tgtEl>
                                        <p:attrNameLst>
                                          <p:attrName>style.visibility</p:attrName>
                                        </p:attrNameLst>
                                      </p:cBhvr>
                                      <p:to>
                                        <p:strVal val="hidden"/>
                                      </p:to>
                                    </p:set>
                                  </p:childTnLst>
                                </p:cTn>
                              </p:par>
                              <p:par>
                                <p:cTn id="156" presetID="8" presetClass="exit" presetSubtype="16" fill="hold" grpId="1" nodeType="withEffect">
                                  <p:stCondLst>
                                    <p:cond delay="0"/>
                                  </p:stCondLst>
                                  <p:childTnLst>
                                    <p:animEffect transition="out" filter="diamond(in)">
                                      <p:cBhvr>
                                        <p:cTn id="157" dur="2000"/>
                                        <p:tgtEl>
                                          <p:spTgt spid="33811"/>
                                        </p:tgtEl>
                                      </p:cBhvr>
                                    </p:animEffect>
                                    <p:set>
                                      <p:cBhvr>
                                        <p:cTn id="158" dur="1" fill="hold">
                                          <p:stCondLst>
                                            <p:cond delay="1999"/>
                                          </p:stCondLst>
                                        </p:cTn>
                                        <p:tgtEl>
                                          <p:spTgt spid="33811"/>
                                        </p:tgtEl>
                                        <p:attrNameLst>
                                          <p:attrName>style.visibility</p:attrName>
                                        </p:attrNameLst>
                                      </p:cBhvr>
                                      <p:to>
                                        <p:strVal val="hidden"/>
                                      </p:to>
                                    </p:se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14" presetClass="entr" presetSubtype="10" fill="hold" nodeType="clickEffect">
                                  <p:stCondLst>
                                    <p:cond delay="0"/>
                                  </p:stCondLst>
                                  <p:childTnLst>
                                    <p:set>
                                      <p:cBhvr>
                                        <p:cTn id="162" dur="1" fill="hold">
                                          <p:stCondLst>
                                            <p:cond delay="0"/>
                                          </p:stCondLst>
                                        </p:cTn>
                                        <p:tgtEl>
                                          <p:spTgt spid="33804">
                                            <p:txEl>
                                              <p:pRg st="7" end="7"/>
                                            </p:txEl>
                                          </p:spTgt>
                                        </p:tgtEl>
                                        <p:attrNameLst>
                                          <p:attrName>style.visibility</p:attrName>
                                        </p:attrNameLst>
                                      </p:cBhvr>
                                      <p:to>
                                        <p:strVal val="visible"/>
                                      </p:to>
                                    </p:set>
                                    <p:animEffect transition="in" filter="randombar(horizontal)">
                                      <p:cBhvr>
                                        <p:cTn id="163" dur="500"/>
                                        <p:tgtEl>
                                          <p:spTgt spid="33804">
                                            <p:txEl>
                                              <p:pRg st="7" end="7"/>
                                            </p:txEl>
                                          </p:spTgt>
                                        </p:tgtEl>
                                      </p:cBhvr>
                                    </p:animEffect>
                                  </p:childTnLst>
                                </p:cTn>
                              </p:par>
                              <p:par>
                                <p:cTn id="164" presetID="14" presetClass="entr" presetSubtype="10" fill="hold" nodeType="withEffect">
                                  <p:stCondLst>
                                    <p:cond delay="0"/>
                                  </p:stCondLst>
                                  <p:childTnLst>
                                    <p:set>
                                      <p:cBhvr>
                                        <p:cTn id="165" dur="1" fill="hold">
                                          <p:stCondLst>
                                            <p:cond delay="0"/>
                                          </p:stCondLst>
                                        </p:cTn>
                                        <p:tgtEl>
                                          <p:spTgt spid="33804">
                                            <p:txEl>
                                              <p:pRg st="8" end="8"/>
                                            </p:txEl>
                                          </p:spTgt>
                                        </p:tgtEl>
                                        <p:attrNameLst>
                                          <p:attrName>style.visibility</p:attrName>
                                        </p:attrNameLst>
                                      </p:cBhvr>
                                      <p:to>
                                        <p:strVal val="visible"/>
                                      </p:to>
                                    </p:set>
                                    <p:animEffect transition="in" filter="randombar(horizontal)">
                                      <p:cBhvr>
                                        <p:cTn id="166" dur="500"/>
                                        <p:tgtEl>
                                          <p:spTgt spid="33804">
                                            <p:txEl>
                                              <p:pRg st="8" end="8"/>
                                            </p:txEl>
                                          </p:spTgt>
                                        </p:tgtEl>
                                      </p:cBhvr>
                                    </p:animEffect>
                                  </p:childTnLst>
                                </p:cTn>
                              </p:par>
                              <p:par>
                                <p:cTn id="167" presetID="14" presetClass="entr" presetSubtype="10" fill="hold" grpId="0" nodeType="withEffect">
                                  <p:stCondLst>
                                    <p:cond delay="0"/>
                                  </p:stCondLst>
                                  <p:childTnLst>
                                    <p:set>
                                      <p:cBhvr>
                                        <p:cTn id="168" dur="1" fill="hold">
                                          <p:stCondLst>
                                            <p:cond delay="0"/>
                                          </p:stCondLst>
                                        </p:cTn>
                                        <p:tgtEl>
                                          <p:spTgt spid="33806"/>
                                        </p:tgtEl>
                                        <p:attrNameLst>
                                          <p:attrName>style.visibility</p:attrName>
                                        </p:attrNameLst>
                                      </p:cBhvr>
                                      <p:to>
                                        <p:strVal val="visible"/>
                                      </p:to>
                                    </p:set>
                                    <p:animEffect transition="in" filter="randombar(horizontal)">
                                      <p:cBhvr>
                                        <p:cTn id="169" dur="500"/>
                                        <p:tgtEl>
                                          <p:spTgt spid="33806"/>
                                        </p:tgtEl>
                                      </p:cBhvr>
                                    </p:animEffect>
                                  </p:childTnLst>
                                </p:cTn>
                              </p:par>
                              <p:par>
                                <p:cTn id="170" presetID="14" presetClass="entr" presetSubtype="10" fill="hold" grpId="0" nodeType="withEffect">
                                  <p:stCondLst>
                                    <p:cond delay="0"/>
                                  </p:stCondLst>
                                  <p:childTnLst>
                                    <p:set>
                                      <p:cBhvr>
                                        <p:cTn id="171" dur="1" fill="hold">
                                          <p:stCondLst>
                                            <p:cond delay="0"/>
                                          </p:stCondLst>
                                        </p:cTn>
                                        <p:tgtEl>
                                          <p:spTgt spid="33808"/>
                                        </p:tgtEl>
                                        <p:attrNameLst>
                                          <p:attrName>style.visibility</p:attrName>
                                        </p:attrNameLst>
                                      </p:cBhvr>
                                      <p:to>
                                        <p:strVal val="visible"/>
                                      </p:to>
                                    </p:set>
                                    <p:animEffect transition="in" filter="randombar(horizontal)">
                                      <p:cBhvr>
                                        <p:cTn id="172" dur="500"/>
                                        <p:tgtEl>
                                          <p:spTgt spid="33808"/>
                                        </p:tgtEl>
                                      </p:cBhvr>
                                    </p:animEffect>
                                  </p:childTnLst>
                                </p:cTn>
                              </p:par>
                              <p:par>
                                <p:cTn id="173" presetID="14" presetClass="entr" presetSubtype="10" fill="hold" grpId="0" nodeType="withEffect">
                                  <p:stCondLst>
                                    <p:cond delay="0"/>
                                  </p:stCondLst>
                                  <p:childTnLst>
                                    <p:set>
                                      <p:cBhvr>
                                        <p:cTn id="174" dur="1" fill="hold">
                                          <p:stCondLst>
                                            <p:cond delay="0"/>
                                          </p:stCondLst>
                                        </p:cTn>
                                        <p:tgtEl>
                                          <p:spTgt spid="33807"/>
                                        </p:tgtEl>
                                        <p:attrNameLst>
                                          <p:attrName>style.visibility</p:attrName>
                                        </p:attrNameLst>
                                      </p:cBhvr>
                                      <p:to>
                                        <p:strVal val="visible"/>
                                      </p:to>
                                    </p:set>
                                    <p:animEffect transition="in" filter="randombar(horizontal)">
                                      <p:cBhvr>
                                        <p:cTn id="175" dur="500"/>
                                        <p:tgtEl>
                                          <p:spTgt spid="33807"/>
                                        </p:tgtEl>
                                      </p:cBhvr>
                                    </p:animEffect>
                                  </p:childTnLst>
                                </p:cTn>
                              </p:par>
                              <p:par>
                                <p:cTn id="176" presetID="14" presetClass="entr" presetSubtype="10" fill="hold" grpId="2" nodeType="withEffect">
                                  <p:stCondLst>
                                    <p:cond delay="0"/>
                                  </p:stCondLst>
                                  <p:childTnLst>
                                    <p:set>
                                      <p:cBhvr>
                                        <p:cTn id="177" dur="1" fill="hold">
                                          <p:stCondLst>
                                            <p:cond delay="0"/>
                                          </p:stCondLst>
                                        </p:cTn>
                                        <p:tgtEl>
                                          <p:spTgt spid="33805"/>
                                        </p:tgtEl>
                                        <p:attrNameLst>
                                          <p:attrName>style.visibility</p:attrName>
                                        </p:attrNameLst>
                                      </p:cBhvr>
                                      <p:to>
                                        <p:strVal val="visible"/>
                                      </p:to>
                                    </p:set>
                                    <p:animEffect transition="in" filter="randombar(horizontal)">
                                      <p:cBhvr>
                                        <p:cTn id="178" dur="500"/>
                                        <p:tgtEl>
                                          <p:spTgt spid="33805"/>
                                        </p:tgtEl>
                                      </p:cBhvr>
                                    </p:animEffect>
                                  </p:childTnLst>
                                </p:cTn>
                              </p:par>
                              <p:par>
                                <p:cTn id="179" presetID="14" presetClass="entr" presetSubtype="10" fill="hold" grpId="0" nodeType="withEffect">
                                  <p:stCondLst>
                                    <p:cond delay="0"/>
                                  </p:stCondLst>
                                  <p:childTnLst>
                                    <p:set>
                                      <p:cBhvr>
                                        <p:cTn id="180" dur="1" fill="hold">
                                          <p:stCondLst>
                                            <p:cond delay="0"/>
                                          </p:stCondLst>
                                        </p:cTn>
                                        <p:tgtEl>
                                          <p:spTgt spid="33809"/>
                                        </p:tgtEl>
                                        <p:attrNameLst>
                                          <p:attrName>style.visibility</p:attrName>
                                        </p:attrNameLst>
                                      </p:cBhvr>
                                      <p:to>
                                        <p:strVal val="visible"/>
                                      </p:to>
                                    </p:set>
                                    <p:animEffect transition="in" filter="randombar(horizontal)">
                                      <p:cBhvr>
                                        <p:cTn id="181" dur="500"/>
                                        <p:tgtEl>
                                          <p:spTgt spid="33809"/>
                                        </p:tgtEl>
                                      </p:cBhvr>
                                    </p:animEffect>
                                  </p:childTnLst>
                                </p:cTn>
                              </p:par>
                              <p:par>
                                <p:cTn id="182" presetID="14" presetClass="entr" presetSubtype="10" fill="hold" grpId="0" nodeType="withEffect">
                                  <p:stCondLst>
                                    <p:cond delay="0"/>
                                  </p:stCondLst>
                                  <p:childTnLst>
                                    <p:set>
                                      <p:cBhvr>
                                        <p:cTn id="183" dur="1" fill="hold">
                                          <p:stCondLst>
                                            <p:cond delay="0"/>
                                          </p:stCondLst>
                                        </p:cTn>
                                        <p:tgtEl>
                                          <p:spTgt spid="33810"/>
                                        </p:tgtEl>
                                        <p:attrNameLst>
                                          <p:attrName>style.visibility</p:attrName>
                                        </p:attrNameLst>
                                      </p:cBhvr>
                                      <p:to>
                                        <p:strVal val="visible"/>
                                      </p:to>
                                    </p:set>
                                    <p:animEffect transition="in" filter="randombar(horizontal)">
                                      <p:cBhvr>
                                        <p:cTn id="184" dur="500"/>
                                        <p:tgtEl>
                                          <p:spTgt spid="33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2" grpId="0" animBg="1"/>
      <p:bldP spid="33802" grpId="1" animBg="1"/>
      <p:bldP spid="33803" grpId="0" animBg="1"/>
      <p:bldP spid="33803" grpId="1" animBg="1"/>
      <p:bldP spid="33805" grpId="0" animBg="1"/>
      <p:bldP spid="33805" grpId="1" animBg="1"/>
      <p:bldP spid="33805" grpId="2" animBg="1"/>
      <p:bldP spid="33806" grpId="0" animBg="1"/>
      <p:bldP spid="33807" grpId="0" animBg="1"/>
      <p:bldP spid="33808" grpId="0" animBg="1"/>
      <p:bldP spid="33809" grpId="0" animBg="1"/>
      <p:bldP spid="33810" grpId="0" animBg="1"/>
      <p:bldP spid="33811" grpId="0" animBg="1"/>
      <p:bldP spid="33811" grpId="1" animBg="1"/>
      <p:bldP spid="33812" grpId="0" animBg="1"/>
      <p:bldP spid="33812" grpId="1" animBg="1"/>
      <p:bldP spid="33813" grpId="0" animBg="1"/>
      <p:bldP spid="33813"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2"/>
          <p:cNvSpPr>
            <a:spLocks noGrp="1" noChangeArrowheads="1"/>
          </p:cNvSpPr>
          <p:nvPr>
            <p:ph type="title"/>
          </p:nvPr>
        </p:nvSpPr>
        <p:spPr>
          <a:xfrm>
            <a:off x="0" y="6172200"/>
            <a:ext cx="7924800" cy="304800"/>
          </a:xfrm>
        </p:spPr>
        <p:txBody>
          <a:bodyPr rtlCol="0">
            <a:normAutofit/>
          </a:bodyPr>
          <a:lstStyle/>
          <a:p>
            <a:pPr fontAlgn="auto">
              <a:spcAft>
                <a:spcPts val="0"/>
              </a:spcAft>
              <a:defRPr/>
            </a:pPr>
            <a:r>
              <a:rPr lang="en-US" sz="1200" b="1" dirty="0" smtClean="0">
                <a:latin typeface="Garamond" charset="0"/>
              </a:rPr>
              <a:t>Figure 13-42</a:t>
            </a:r>
            <a:r>
              <a:rPr lang="en-US" sz="1200" dirty="0" smtClean="0">
                <a:latin typeface="Garamond" charset="0"/>
              </a:rPr>
              <a:t>  Choir of Gloucester Cathedral (looking east), Gloucester, England, 1332–1357.</a:t>
            </a:r>
          </a:p>
        </p:txBody>
      </p:sp>
      <p:sp>
        <p:nvSpPr>
          <p:cNvPr id="12185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5816E52B-4B78-F140-8ECA-C5AAA326BFC4}" type="slidenum">
              <a:rPr lang="en-US" sz="1400" b="0">
                <a:latin typeface="Garamond" charset="0"/>
              </a:rPr>
              <a:pPr/>
              <a:t>62</a:t>
            </a:fld>
            <a:endParaRPr lang="en-US" sz="1400" b="0">
              <a:latin typeface="Garamond" charset="0"/>
            </a:endParaRPr>
          </a:p>
        </p:txBody>
      </p:sp>
      <p:pic>
        <p:nvPicPr>
          <p:cNvPr id="121859" name="Picture 6" descr="18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0"/>
            <a:ext cx="7615238"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a:xfrm>
            <a:off x="0" y="5883275"/>
            <a:ext cx="8839200" cy="523875"/>
          </a:xfrm>
        </p:spPr>
        <p:txBody>
          <a:bodyPr rtlCol="0">
            <a:normAutofit/>
          </a:bodyPr>
          <a:lstStyle/>
          <a:p>
            <a:pPr fontAlgn="auto">
              <a:spcAft>
                <a:spcPts val="0"/>
              </a:spcAft>
              <a:defRPr/>
            </a:pPr>
            <a:r>
              <a:rPr lang="en-US" sz="1200" b="1" dirty="0" smtClean="0">
                <a:latin typeface="Garamond" charset="0"/>
              </a:rPr>
              <a:t>Figure 13-43  </a:t>
            </a:r>
            <a:r>
              <a:rPr lang="en-US" sz="1200" dirty="0" smtClean="0">
                <a:latin typeface="Garamond" charset="0"/>
              </a:rPr>
              <a:t>ROBERT and WILLIAM VERTUE, fan vaults of the chapel of Henry VII, Westminster Abbey, London, England, 1503–1519.</a:t>
            </a:r>
          </a:p>
        </p:txBody>
      </p:sp>
      <p:sp>
        <p:nvSpPr>
          <p:cNvPr id="12390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0B451855-7E40-044A-A5C6-F5CCBFAB0172}" type="slidenum">
              <a:rPr lang="en-US" sz="1400" b="0">
                <a:latin typeface="Garamond" charset="0"/>
              </a:rPr>
              <a:pPr/>
              <a:t>63</a:t>
            </a:fld>
            <a:endParaRPr lang="en-US" sz="1400" b="0">
              <a:latin typeface="Garamond" charset="0"/>
            </a:endParaRPr>
          </a:p>
        </p:txBody>
      </p:sp>
      <p:pic>
        <p:nvPicPr>
          <p:cNvPr id="123907" name="Picture 6" descr="18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0"/>
            <a:ext cx="7696200" cy="575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2"/>
          <p:cNvSpPr>
            <a:spLocks noGrp="1" noChangeArrowheads="1"/>
          </p:cNvSpPr>
          <p:nvPr>
            <p:ph type="title"/>
          </p:nvPr>
        </p:nvSpPr>
        <p:spPr>
          <a:xfrm>
            <a:off x="0" y="5410200"/>
            <a:ext cx="3429000" cy="1384300"/>
          </a:xfrm>
        </p:spPr>
        <p:txBody>
          <a:bodyPr rtlCol="0">
            <a:normAutofit/>
          </a:bodyPr>
          <a:lstStyle/>
          <a:p>
            <a:pPr fontAlgn="auto">
              <a:spcAft>
                <a:spcPts val="0"/>
              </a:spcAft>
              <a:defRPr/>
            </a:pPr>
            <a:r>
              <a:rPr lang="en-US" sz="1200" b="1" dirty="0" smtClean="0">
                <a:latin typeface="Garamond" charset="0"/>
              </a:rPr>
              <a:t>Figure 13-44  </a:t>
            </a:r>
            <a:r>
              <a:rPr lang="en-US" sz="1200" dirty="0" smtClean="0">
                <a:latin typeface="Garamond" charset="0"/>
              </a:rPr>
              <a:t>NICHOLAS OF VERDUN, sacrifice of Isaac, detail of the </a:t>
            </a:r>
            <a:r>
              <a:rPr lang="en-US" sz="1200" i="1" dirty="0" err="1" smtClean="0">
                <a:latin typeface="Garamond" charset="0"/>
              </a:rPr>
              <a:t>Klosterneuburg</a:t>
            </a:r>
            <a:r>
              <a:rPr lang="en-US" sz="1200" i="1" dirty="0" smtClean="0">
                <a:latin typeface="Garamond" charset="0"/>
              </a:rPr>
              <a:t> Altar</a:t>
            </a:r>
            <a:r>
              <a:rPr lang="en-US" sz="1200" dirty="0" smtClean="0">
                <a:latin typeface="Garamond" charset="0"/>
              </a:rPr>
              <a:t>, from the abbey church at </a:t>
            </a:r>
            <a:r>
              <a:rPr lang="en-US" sz="1200" dirty="0" err="1" smtClean="0">
                <a:latin typeface="Garamond" charset="0"/>
              </a:rPr>
              <a:t>Klosterneuburg</a:t>
            </a:r>
            <a:r>
              <a:rPr lang="en-US" sz="1200" dirty="0" smtClean="0">
                <a:latin typeface="Garamond" charset="0"/>
              </a:rPr>
              <a:t>, Austria, 1181. Gilded copper and enamel, 5 1/2</a:t>
            </a:r>
            <a:r>
              <a:rPr lang="ja-JP" altLang="en-US" sz="1200" dirty="0" smtClean="0">
                <a:latin typeface="Garamond" charset="0"/>
              </a:rPr>
              <a:t>”</a:t>
            </a:r>
            <a:r>
              <a:rPr lang="en-US" sz="1200" dirty="0" smtClean="0">
                <a:latin typeface="Garamond" charset="0"/>
              </a:rPr>
              <a:t> high. </a:t>
            </a:r>
            <a:r>
              <a:rPr lang="en-US" sz="1200" dirty="0" err="1" smtClean="0">
                <a:latin typeface="Garamond" charset="0"/>
              </a:rPr>
              <a:t>Stiftsmuseum</a:t>
            </a:r>
            <a:r>
              <a:rPr lang="en-US" sz="1200" dirty="0" smtClean="0">
                <a:latin typeface="Garamond" charset="0"/>
              </a:rPr>
              <a:t>, </a:t>
            </a:r>
            <a:r>
              <a:rPr lang="en-US" sz="1200" dirty="0" err="1" smtClean="0">
                <a:latin typeface="Garamond" charset="0"/>
              </a:rPr>
              <a:t>Klosterneuburg</a:t>
            </a:r>
            <a:r>
              <a:rPr lang="en-US" sz="1200" dirty="0" smtClean="0">
                <a:latin typeface="Garamond" charset="0"/>
              </a:rPr>
              <a:t>.  </a:t>
            </a:r>
          </a:p>
        </p:txBody>
      </p:sp>
      <p:sp>
        <p:nvSpPr>
          <p:cNvPr id="13312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E1818B49-A68E-2D4C-8A19-7444C3CFB301}" type="slidenum">
              <a:rPr lang="en-US" sz="1400" b="0">
                <a:latin typeface="Garamond" charset="0"/>
              </a:rPr>
              <a:pPr/>
              <a:t>64</a:t>
            </a:fld>
            <a:endParaRPr lang="en-US" sz="1400" b="0">
              <a:latin typeface="Garamond" charset="0"/>
            </a:endParaRPr>
          </a:p>
        </p:txBody>
      </p:sp>
      <p:pic>
        <p:nvPicPr>
          <p:cNvPr id="133123" name="Picture 3" descr=" 18-53.jpg                                                      0000AE99schmoopy                       BC89C2C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2163" y="0"/>
            <a:ext cx="54308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Grp="1" noChangeArrowheads="1"/>
          </p:cNvSpPr>
          <p:nvPr>
            <p:ph type="title"/>
          </p:nvPr>
        </p:nvSpPr>
        <p:spPr>
          <a:xfrm>
            <a:off x="0" y="6096000"/>
            <a:ext cx="8382000" cy="523875"/>
          </a:xfrm>
        </p:spPr>
        <p:txBody>
          <a:bodyPr rtlCol="0">
            <a:normAutofit/>
          </a:bodyPr>
          <a:lstStyle/>
          <a:p>
            <a:pPr fontAlgn="auto">
              <a:spcAft>
                <a:spcPts val="0"/>
              </a:spcAft>
              <a:defRPr/>
            </a:pPr>
            <a:r>
              <a:rPr lang="en-US" sz="1200" b="1" dirty="0" smtClean="0">
                <a:latin typeface="Garamond" charset="0"/>
              </a:rPr>
              <a:t>Figure 13-45  </a:t>
            </a:r>
            <a:r>
              <a:rPr lang="en-US" sz="1200" dirty="0" smtClean="0">
                <a:latin typeface="Garamond" charset="0"/>
              </a:rPr>
              <a:t>NICHOLAS OF VERDUN, </a:t>
            </a:r>
            <a:r>
              <a:rPr lang="en-US" sz="1200" i="1" dirty="0" smtClean="0">
                <a:latin typeface="Garamond" charset="0"/>
              </a:rPr>
              <a:t>Shrine of the Three Kings</a:t>
            </a:r>
            <a:r>
              <a:rPr lang="en-US" sz="1200" dirty="0" smtClean="0">
                <a:latin typeface="Garamond" charset="0"/>
              </a:rPr>
              <a:t>, from Cologne Cathedral, Cologne, Germany, begun ca. 1190. Silver, bronze, enamel, and gemstones, 5</a:t>
            </a:r>
            <a:r>
              <a:rPr lang="ja-JP" altLang="en-US" sz="1200" dirty="0" smtClean="0">
                <a:latin typeface="Garamond" charset="0"/>
              </a:rPr>
              <a:t>’</a:t>
            </a:r>
            <a:r>
              <a:rPr lang="en-US" sz="1200" dirty="0" smtClean="0">
                <a:latin typeface="Garamond" charset="0"/>
              </a:rPr>
              <a:t> 8</a:t>
            </a:r>
            <a:r>
              <a:rPr lang="ja-JP" altLang="en-US" sz="1200" dirty="0" smtClean="0">
                <a:latin typeface="Garamond" charset="0"/>
              </a:rPr>
              <a:t>”</a:t>
            </a:r>
            <a:r>
              <a:rPr lang="en-US" sz="1200" dirty="0" smtClean="0">
                <a:latin typeface="Garamond" charset="0"/>
              </a:rPr>
              <a:t> X 6</a:t>
            </a:r>
            <a:r>
              <a:rPr lang="ja-JP" altLang="en-US" sz="1200" dirty="0" smtClean="0">
                <a:latin typeface="Garamond" charset="0"/>
              </a:rPr>
              <a:t>’</a:t>
            </a:r>
            <a:r>
              <a:rPr lang="en-US" sz="1200" dirty="0" smtClean="0">
                <a:latin typeface="Garamond" charset="0"/>
              </a:rPr>
              <a:t> X 3</a:t>
            </a:r>
            <a:r>
              <a:rPr lang="ja-JP" altLang="en-US" sz="1200" dirty="0" smtClean="0">
                <a:latin typeface="Garamond" charset="0"/>
              </a:rPr>
              <a:t>’</a:t>
            </a:r>
            <a:r>
              <a:rPr lang="en-US" sz="1200" dirty="0" smtClean="0">
                <a:latin typeface="Garamond" charset="0"/>
              </a:rPr>
              <a:t> 8</a:t>
            </a:r>
            <a:r>
              <a:rPr lang="ja-JP" altLang="en-US" sz="1200" dirty="0" smtClean="0">
                <a:latin typeface="Garamond" charset="0"/>
              </a:rPr>
              <a:t>”</a:t>
            </a:r>
            <a:r>
              <a:rPr lang="en-US" sz="1200" dirty="0" smtClean="0">
                <a:latin typeface="Garamond" charset="0"/>
              </a:rPr>
              <a:t>. Cathedral Treasury, Cologne.  </a:t>
            </a:r>
          </a:p>
        </p:txBody>
      </p:sp>
      <p:sp>
        <p:nvSpPr>
          <p:cNvPr id="13824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DCA27994-BF39-3146-8150-68B1C40282B6}" type="slidenum">
              <a:rPr lang="en-US" sz="1400" b="0">
                <a:latin typeface="Garamond" charset="0"/>
              </a:rPr>
              <a:pPr/>
              <a:t>65</a:t>
            </a:fld>
            <a:endParaRPr lang="en-US" sz="1400" b="0">
              <a:latin typeface="Garamond" charset="0"/>
            </a:endParaRPr>
          </a:p>
        </p:txBody>
      </p:sp>
      <p:pic>
        <p:nvPicPr>
          <p:cNvPr id="138243" name="Picture 6" descr="18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0"/>
            <a:ext cx="7391400" cy="605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2"/>
          <p:cNvSpPr>
            <a:spLocks noGrp="1" noChangeArrowheads="1"/>
          </p:cNvSpPr>
          <p:nvPr>
            <p:ph type="title"/>
          </p:nvPr>
        </p:nvSpPr>
        <p:spPr>
          <a:xfrm>
            <a:off x="0" y="5486400"/>
            <a:ext cx="9144000" cy="307975"/>
          </a:xfrm>
        </p:spPr>
        <p:txBody>
          <a:bodyPr rtlCol="0">
            <a:normAutofit/>
          </a:bodyPr>
          <a:lstStyle/>
          <a:p>
            <a:pPr fontAlgn="auto">
              <a:spcAft>
                <a:spcPts val="0"/>
              </a:spcAft>
              <a:defRPr/>
            </a:pPr>
            <a:r>
              <a:rPr lang="en-US" sz="1200" b="1" dirty="0" smtClean="0">
                <a:latin typeface="Garamond" charset="0"/>
              </a:rPr>
              <a:t>Figure 13-46  </a:t>
            </a:r>
            <a:r>
              <a:rPr lang="en-US" sz="1200" dirty="0" smtClean="0">
                <a:latin typeface="Garamond" charset="0"/>
              </a:rPr>
              <a:t>Death of the Virgin, tympanum of left doorway, south transept, Strasbourg Cathedral, Strasbourg, France, ca. 1230.</a:t>
            </a:r>
            <a:r>
              <a:rPr lang="en-US" sz="1200" b="1" dirty="0" smtClean="0">
                <a:latin typeface="Garamond" charset="0"/>
              </a:rPr>
              <a:t> </a:t>
            </a:r>
            <a:r>
              <a:rPr lang="en-US" sz="1200" dirty="0" smtClean="0">
                <a:latin typeface="Garamond" charset="0"/>
              </a:rPr>
              <a:t>  </a:t>
            </a:r>
          </a:p>
        </p:txBody>
      </p:sp>
      <p:sp>
        <p:nvSpPr>
          <p:cNvPr id="14029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EC4635F1-040B-1F4E-82C1-4CA1D5A4BC1E}" type="slidenum">
              <a:rPr lang="en-US" sz="1400" b="0">
                <a:latin typeface="Garamond" charset="0"/>
              </a:rPr>
              <a:pPr/>
              <a:t>66</a:t>
            </a:fld>
            <a:endParaRPr lang="en-US" sz="1400" b="0">
              <a:latin typeface="Garamond" charset="0"/>
            </a:endParaRPr>
          </a:p>
        </p:txBody>
      </p:sp>
      <p:pic>
        <p:nvPicPr>
          <p:cNvPr id="140291" name="Picture 3" descr=" 18-48.jpg                                                      0000AE99schmoopy                       BC89C2C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4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228600" y="6019800"/>
            <a:ext cx="7772400" cy="738188"/>
          </a:xfrm>
        </p:spPr>
        <p:txBody>
          <a:bodyPr rtlCol="0">
            <a:normAutofit/>
          </a:bodyPr>
          <a:lstStyle/>
          <a:p>
            <a:pPr fontAlgn="auto">
              <a:spcAft>
                <a:spcPts val="0"/>
              </a:spcAft>
              <a:defRPr/>
            </a:pPr>
            <a:r>
              <a:rPr lang="en-US" sz="1200" b="1" dirty="0" smtClean="0">
                <a:latin typeface="Garamond" charset="0"/>
              </a:rPr>
              <a:t>13-47</a:t>
            </a:r>
            <a:r>
              <a:rPr lang="en-US" sz="1200" dirty="0" smtClean="0">
                <a:latin typeface="Garamond" charset="0"/>
              </a:rPr>
              <a:t>  NAUMBURG MASTER,</a:t>
            </a:r>
            <a:r>
              <a:rPr lang="en-US" sz="1200" b="1" dirty="0" smtClean="0">
                <a:latin typeface="Garamond" charset="0"/>
              </a:rPr>
              <a:t> </a:t>
            </a:r>
            <a:r>
              <a:rPr lang="en-US" sz="1200" i="1" dirty="0" smtClean="0">
                <a:latin typeface="Garamond" charset="0"/>
              </a:rPr>
              <a:t>Crucifixion</a:t>
            </a:r>
            <a:r>
              <a:rPr lang="en-US" sz="1200" dirty="0" smtClean="0">
                <a:latin typeface="Garamond" charset="0"/>
              </a:rPr>
              <a:t>, west choir screen of </a:t>
            </a:r>
            <a:r>
              <a:rPr lang="en-US" sz="1200" dirty="0" err="1" smtClean="0">
                <a:latin typeface="Garamond" charset="0"/>
              </a:rPr>
              <a:t>Naumburg</a:t>
            </a:r>
            <a:r>
              <a:rPr lang="en-US" sz="1200" dirty="0" smtClean="0">
                <a:latin typeface="Garamond" charset="0"/>
              </a:rPr>
              <a:t> Cathedral, </a:t>
            </a:r>
            <a:r>
              <a:rPr lang="en-US" sz="1200" dirty="0" err="1" smtClean="0">
                <a:latin typeface="Garamond" charset="0"/>
              </a:rPr>
              <a:t>Naumburg</a:t>
            </a:r>
            <a:r>
              <a:rPr lang="en-US" sz="1200" dirty="0" smtClean="0">
                <a:latin typeface="Garamond" charset="0"/>
              </a:rPr>
              <a:t>, Germany, ca. 1249–1255.</a:t>
            </a:r>
            <a:br>
              <a:rPr lang="en-US" sz="1200" dirty="0" smtClean="0">
                <a:latin typeface="Garamond" charset="0"/>
              </a:rPr>
            </a:br>
            <a:endParaRPr lang="en-US" sz="1200" dirty="0" smtClean="0">
              <a:latin typeface="Garamond" charset="0"/>
            </a:endParaRPr>
          </a:p>
        </p:txBody>
      </p:sp>
      <p:sp>
        <p:nvSpPr>
          <p:cNvPr id="14233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B82678EA-548E-B349-89E7-9DAE285C56F6}" type="slidenum">
              <a:rPr lang="en-US" sz="1400" b="0">
                <a:latin typeface="Garamond" charset="0"/>
              </a:rPr>
              <a:pPr/>
              <a:t>67</a:t>
            </a:fld>
            <a:endParaRPr lang="en-US" sz="1400" b="0">
              <a:latin typeface="Garamond" charset="0"/>
            </a:endParaRPr>
          </a:p>
        </p:txBody>
      </p:sp>
      <p:pic>
        <p:nvPicPr>
          <p:cNvPr id="142339" name="Picture 5" descr="18-49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81000"/>
            <a:ext cx="3684588" cy="550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2"/>
          <p:cNvSpPr>
            <a:spLocks noGrp="1" noChangeArrowheads="1"/>
          </p:cNvSpPr>
          <p:nvPr>
            <p:ph type="title"/>
          </p:nvPr>
        </p:nvSpPr>
        <p:spPr>
          <a:xfrm>
            <a:off x="0" y="5486400"/>
            <a:ext cx="5562600" cy="738188"/>
          </a:xfrm>
        </p:spPr>
        <p:txBody>
          <a:bodyPr rtlCol="0">
            <a:normAutofit/>
          </a:bodyPr>
          <a:lstStyle/>
          <a:p>
            <a:pPr fontAlgn="auto">
              <a:spcAft>
                <a:spcPts val="0"/>
              </a:spcAft>
              <a:defRPr/>
            </a:pPr>
            <a:r>
              <a:rPr lang="en-US" sz="1200" b="1" dirty="0" smtClean="0">
                <a:latin typeface="Garamond" charset="0"/>
              </a:rPr>
              <a:t>Figure 13-48  </a:t>
            </a:r>
            <a:r>
              <a:rPr lang="en-US" sz="1200" dirty="0" smtClean="0">
                <a:latin typeface="Garamond" charset="0"/>
              </a:rPr>
              <a:t>NAUMBURG MASTER, </a:t>
            </a:r>
            <a:r>
              <a:rPr lang="en-US" sz="1200" dirty="0" err="1" smtClean="0">
                <a:latin typeface="Garamond" charset="0"/>
              </a:rPr>
              <a:t>Ekkehard</a:t>
            </a:r>
            <a:r>
              <a:rPr lang="en-US" sz="1200" dirty="0" smtClean="0">
                <a:latin typeface="Garamond" charset="0"/>
              </a:rPr>
              <a:t> and </a:t>
            </a:r>
            <a:r>
              <a:rPr lang="en-US" sz="1200" dirty="0" err="1" smtClean="0">
                <a:latin typeface="Garamond" charset="0"/>
              </a:rPr>
              <a:t>Uta</a:t>
            </a:r>
            <a:r>
              <a:rPr lang="en-US" sz="1200" dirty="0" smtClean="0">
                <a:latin typeface="Garamond" charset="0"/>
              </a:rPr>
              <a:t>, statues in the west choir, </a:t>
            </a:r>
            <a:r>
              <a:rPr lang="en-US" sz="1200" dirty="0" err="1" smtClean="0">
                <a:latin typeface="Garamond" charset="0"/>
              </a:rPr>
              <a:t>Naumburg</a:t>
            </a:r>
            <a:r>
              <a:rPr lang="en-US" sz="1200" dirty="0" smtClean="0">
                <a:latin typeface="Garamond" charset="0"/>
              </a:rPr>
              <a:t> Cathedral, </a:t>
            </a:r>
            <a:r>
              <a:rPr lang="en-US" sz="1200" dirty="0" err="1" smtClean="0">
                <a:latin typeface="Garamond" charset="0"/>
              </a:rPr>
              <a:t>Naumburg</a:t>
            </a:r>
            <a:r>
              <a:rPr lang="en-US" sz="1200" dirty="0" smtClean="0">
                <a:latin typeface="Garamond" charset="0"/>
              </a:rPr>
              <a:t>, Germany, ca. 1249–1255. Painted limestone, </a:t>
            </a:r>
            <a:r>
              <a:rPr lang="en-US" sz="1200" dirty="0" err="1" smtClean="0">
                <a:latin typeface="Garamond" charset="0"/>
              </a:rPr>
              <a:t>Ekkehard</a:t>
            </a:r>
            <a:r>
              <a:rPr lang="en-US" sz="1200" dirty="0" smtClean="0">
                <a:latin typeface="Garamond" charset="0"/>
              </a:rPr>
              <a:t> 6</a:t>
            </a:r>
            <a:r>
              <a:rPr lang="ja-JP" altLang="en-US" sz="1200" dirty="0" smtClean="0">
                <a:latin typeface="Garamond" charset="0"/>
              </a:rPr>
              <a:t>’</a:t>
            </a:r>
            <a:r>
              <a:rPr lang="en-US" sz="1200" dirty="0" smtClean="0">
                <a:latin typeface="Garamond" charset="0"/>
              </a:rPr>
              <a:t> 2</a:t>
            </a:r>
            <a:r>
              <a:rPr lang="ja-JP" altLang="en-US" sz="1200" dirty="0" smtClean="0">
                <a:latin typeface="Garamond" charset="0"/>
              </a:rPr>
              <a:t>”</a:t>
            </a:r>
            <a:r>
              <a:rPr lang="en-US" sz="1200" dirty="0" smtClean="0">
                <a:latin typeface="Garamond" charset="0"/>
              </a:rPr>
              <a:t> high.   </a:t>
            </a:r>
          </a:p>
        </p:txBody>
      </p:sp>
      <p:sp>
        <p:nvSpPr>
          <p:cNvPr id="14336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73E90AF2-6E19-5C44-B2D1-F27C0DA20D2D}" type="slidenum">
              <a:rPr lang="en-US" sz="1400" b="0">
                <a:latin typeface="Garamond" charset="0"/>
              </a:rPr>
              <a:pPr/>
              <a:t>68</a:t>
            </a:fld>
            <a:endParaRPr lang="en-US" sz="1400" b="0">
              <a:latin typeface="Garamond" charset="0"/>
            </a:endParaRPr>
          </a:p>
        </p:txBody>
      </p:sp>
      <p:pic>
        <p:nvPicPr>
          <p:cNvPr id="143363" name="Picture 3" descr=" 18-49.jpg                                                      0000AE99schmoopy                       BC89C2C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1338" y="0"/>
            <a:ext cx="30654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2"/>
          <p:cNvSpPr>
            <a:spLocks noGrp="1" noChangeArrowheads="1"/>
          </p:cNvSpPr>
          <p:nvPr>
            <p:ph type="title"/>
          </p:nvPr>
        </p:nvSpPr>
        <p:spPr>
          <a:xfrm>
            <a:off x="0" y="5486400"/>
            <a:ext cx="4191000" cy="738188"/>
          </a:xfrm>
        </p:spPr>
        <p:txBody>
          <a:bodyPr rtlCol="0">
            <a:normAutofit/>
          </a:bodyPr>
          <a:lstStyle/>
          <a:p>
            <a:pPr fontAlgn="auto">
              <a:spcAft>
                <a:spcPts val="0"/>
              </a:spcAft>
              <a:defRPr/>
            </a:pPr>
            <a:r>
              <a:rPr lang="en-US" sz="1200" b="1" dirty="0" smtClean="0">
                <a:latin typeface="Garamond" charset="0"/>
              </a:rPr>
              <a:t>Figure 13-49  </a:t>
            </a:r>
            <a:r>
              <a:rPr lang="en-US" sz="1200" dirty="0" smtClean="0">
                <a:latin typeface="Garamond" charset="0"/>
              </a:rPr>
              <a:t>Equestrian portrait (</a:t>
            </a:r>
            <a:r>
              <a:rPr lang="en-US" sz="1200" i="1" dirty="0" smtClean="0">
                <a:latin typeface="Garamond" charset="0"/>
              </a:rPr>
              <a:t>Bamberg Rider</a:t>
            </a:r>
            <a:r>
              <a:rPr lang="en-US" sz="1200" dirty="0" smtClean="0">
                <a:latin typeface="Garamond" charset="0"/>
              </a:rPr>
              <a:t>), statue in the east choir, Bamberg Cathedral, Germany, ca. 1235–1240. Sandstone, 7</a:t>
            </a:r>
            <a:r>
              <a:rPr lang="ja-JP" altLang="en-US" sz="1200" dirty="0" smtClean="0">
                <a:latin typeface="Garamond" charset="0"/>
              </a:rPr>
              <a:t>’</a:t>
            </a:r>
            <a:r>
              <a:rPr lang="en-US" sz="1200" dirty="0" smtClean="0">
                <a:latin typeface="Garamond" charset="0"/>
              </a:rPr>
              <a:t> 9</a:t>
            </a:r>
            <a:r>
              <a:rPr lang="ja-JP" altLang="en-US" sz="1200" dirty="0" smtClean="0">
                <a:latin typeface="Garamond" charset="0"/>
              </a:rPr>
              <a:t>”</a:t>
            </a:r>
            <a:r>
              <a:rPr lang="en-US" sz="1200" dirty="0" smtClean="0">
                <a:latin typeface="Garamond" charset="0"/>
              </a:rPr>
              <a:t> high.</a:t>
            </a:r>
          </a:p>
        </p:txBody>
      </p:sp>
      <p:sp>
        <p:nvSpPr>
          <p:cNvPr id="14541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504C8969-7A8D-3045-8242-355E6F24FFB7}" type="slidenum">
              <a:rPr lang="en-US" sz="1400" b="0">
                <a:latin typeface="Garamond" charset="0"/>
              </a:rPr>
              <a:pPr/>
              <a:t>69</a:t>
            </a:fld>
            <a:endParaRPr lang="en-US" sz="1400" b="0">
              <a:latin typeface="Garamond" charset="0"/>
            </a:endParaRPr>
          </a:p>
        </p:txBody>
      </p:sp>
      <p:pic>
        <p:nvPicPr>
          <p:cNvPr id="145411" name="Picture 3" descr=" 18-50.jpg                                                      0000AE99schmoopy                       BC89C2C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9100" y="0"/>
            <a:ext cx="4457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a:xfrm>
            <a:off x="0" y="5486400"/>
            <a:ext cx="3886200" cy="523875"/>
          </a:xfrm>
        </p:spPr>
        <p:txBody>
          <a:bodyPr/>
          <a:lstStyle/>
          <a:p>
            <a:r>
              <a:rPr lang="en-US" sz="1200" b="1">
                <a:latin typeface="Garamond" charset="0"/>
              </a:rPr>
              <a:t>Figure 13-5 </a:t>
            </a:r>
            <a:r>
              <a:rPr lang="en-US" sz="1200">
                <a:latin typeface="Garamond" charset="0"/>
              </a:rPr>
              <a:t>West facade, Chartres Cathedral, Chartres, France, ca. 1145-1155. </a:t>
            </a:r>
          </a:p>
        </p:txBody>
      </p:sp>
      <p:sp>
        <p:nvSpPr>
          <p:cNvPr id="1433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766A6F23-2D5D-F944-B5D8-39B0E83AC580}" type="slidenum">
              <a:rPr lang="en-US" sz="1400" b="0">
                <a:latin typeface="Garamond" charset="0"/>
              </a:rPr>
              <a:pPr/>
              <a:t>7</a:t>
            </a:fld>
            <a:endParaRPr lang="en-US" sz="1400" b="0">
              <a:latin typeface="Garamond" charset="0"/>
            </a:endParaRPr>
          </a:p>
        </p:txBody>
      </p:sp>
      <p:pic>
        <p:nvPicPr>
          <p:cNvPr id="14339" name="Picture 6" descr="18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8763" y="0"/>
            <a:ext cx="46180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2"/>
          <p:cNvSpPr>
            <a:spLocks noGrp="1" noChangeArrowheads="1"/>
          </p:cNvSpPr>
          <p:nvPr>
            <p:ph type="title"/>
          </p:nvPr>
        </p:nvSpPr>
        <p:spPr>
          <a:xfrm>
            <a:off x="0" y="5486400"/>
            <a:ext cx="3810000" cy="954088"/>
          </a:xfrm>
        </p:spPr>
        <p:txBody>
          <a:bodyPr rtlCol="0">
            <a:normAutofit/>
          </a:bodyPr>
          <a:lstStyle/>
          <a:p>
            <a:pPr fontAlgn="auto">
              <a:spcAft>
                <a:spcPts val="0"/>
              </a:spcAft>
              <a:defRPr/>
            </a:pPr>
            <a:r>
              <a:rPr lang="en-US" sz="1200" b="1" dirty="0" smtClean="0">
                <a:latin typeface="Garamond" charset="0"/>
              </a:rPr>
              <a:t>Figure 13-50  </a:t>
            </a:r>
            <a:r>
              <a:rPr lang="en-US" sz="1200" dirty="0" smtClean="0">
                <a:latin typeface="Garamond" charset="0"/>
              </a:rPr>
              <a:t>Virgin with the Dead Christ (</a:t>
            </a:r>
            <a:r>
              <a:rPr lang="en-US" sz="1200" i="1" dirty="0" err="1" smtClean="0">
                <a:latin typeface="Garamond" charset="0"/>
              </a:rPr>
              <a:t>Röttgen</a:t>
            </a:r>
            <a:r>
              <a:rPr lang="en-US" sz="1200" i="1" dirty="0" smtClean="0">
                <a:latin typeface="Garamond" charset="0"/>
              </a:rPr>
              <a:t> Pietà</a:t>
            </a:r>
            <a:r>
              <a:rPr lang="en-US" sz="1200" dirty="0" smtClean="0">
                <a:latin typeface="Garamond" charset="0"/>
              </a:rPr>
              <a:t>), from the Rhineland, Germany, ca. 1300–1325. Painted wood, 2</a:t>
            </a:r>
            <a:r>
              <a:rPr lang="ja-JP" altLang="en-US" sz="1200" dirty="0" smtClean="0">
                <a:latin typeface="Garamond" charset="0"/>
              </a:rPr>
              <a:t>’</a:t>
            </a:r>
            <a:r>
              <a:rPr lang="en-US" sz="1200" dirty="0" smtClean="0">
                <a:latin typeface="Garamond" charset="0"/>
              </a:rPr>
              <a:t> 10 1/2</a:t>
            </a:r>
            <a:r>
              <a:rPr lang="ja-JP" altLang="en-US" sz="1200" dirty="0" smtClean="0">
                <a:latin typeface="Garamond" charset="0"/>
              </a:rPr>
              <a:t>”</a:t>
            </a:r>
            <a:r>
              <a:rPr lang="en-US" sz="1200" dirty="0" smtClean="0">
                <a:latin typeface="Garamond" charset="0"/>
              </a:rPr>
              <a:t> high. </a:t>
            </a:r>
            <a:r>
              <a:rPr lang="en-US" sz="1200" dirty="0" err="1" smtClean="0">
                <a:latin typeface="Garamond" charset="0"/>
              </a:rPr>
              <a:t>Rheinisches</a:t>
            </a:r>
            <a:r>
              <a:rPr lang="en-US" sz="1200" dirty="0" smtClean="0">
                <a:latin typeface="Garamond" charset="0"/>
              </a:rPr>
              <a:t> </a:t>
            </a:r>
            <a:r>
              <a:rPr lang="en-US" sz="1200" dirty="0" err="1" smtClean="0">
                <a:latin typeface="Garamond" charset="0"/>
              </a:rPr>
              <a:t>Landemuseum</a:t>
            </a:r>
            <a:r>
              <a:rPr lang="en-US" sz="1200" dirty="0" smtClean="0">
                <a:latin typeface="Garamond" charset="0"/>
              </a:rPr>
              <a:t>, Bonn. </a:t>
            </a:r>
          </a:p>
        </p:txBody>
      </p:sp>
      <p:sp>
        <p:nvSpPr>
          <p:cNvPr id="147458"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8A2DFEFB-210B-6042-B751-52B98F5995CB}" type="slidenum">
              <a:rPr lang="en-US" sz="1400" b="0">
                <a:latin typeface="Garamond" charset="0"/>
              </a:rPr>
              <a:pPr/>
              <a:t>70</a:t>
            </a:fld>
            <a:endParaRPr lang="en-US" sz="1400" b="0">
              <a:latin typeface="Garamond" charset="0"/>
            </a:endParaRPr>
          </a:p>
        </p:txBody>
      </p:sp>
      <p:pic>
        <p:nvPicPr>
          <p:cNvPr id="147459" name="Picture 3" descr=" 18-51.jpg                                                      0000AE99schmoopy                       BC89C2C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4925" y="0"/>
            <a:ext cx="4841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2"/>
          <p:cNvSpPr>
            <a:spLocks noGrp="1" noChangeArrowheads="1"/>
          </p:cNvSpPr>
          <p:nvPr>
            <p:ph type="title"/>
          </p:nvPr>
        </p:nvSpPr>
        <p:spPr>
          <a:xfrm>
            <a:off x="0" y="6188075"/>
            <a:ext cx="8686800" cy="523875"/>
          </a:xfrm>
        </p:spPr>
        <p:txBody>
          <a:bodyPr rtlCol="0">
            <a:normAutofit/>
          </a:bodyPr>
          <a:lstStyle/>
          <a:p>
            <a:pPr fontAlgn="auto">
              <a:spcAft>
                <a:spcPts val="0"/>
              </a:spcAft>
              <a:defRPr/>
            </a:pPr>
            <a:r>
              <a:rPr lang="en-US" sz="1200" b="1" dirty="0" smtClean="0">
                <a:latin typeface="Garamond" charset="0"/>
              </a:rPr>
              <a:t>Figure 13-51  </a:t>
            </a:r>
            <a:r>
              <a:rPr lang="en-US" sz="1200" dirty="0" smtClean="0">
                <a:latin typeface="Garamond" charset="0"/>
              </a:rPr>
              <a:t>GERHARD OF COLOGNE, aerial view of Cologne Cathedral (looking northwest), Cologne, Germany, begun 1248; nave, facade, and towers completed 1880.  </a:t>
            </a:r>
          </a:p>
        </p:txBody>
      </p:sp>
      <p:sp>
        <p:nvSpPr>
          <p:cNvPr id="15155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06BD1FDE-FB83-6E4B-B609-FFB7C86E6D36}" type="slidenum">
              <a:rPr lang="en-US" sz="1400" b="0">
                <a:latin typeface="Garamond" charset="0"/>
              </a:rPr>
              <a:pPr/>
              <a:t>71</a:t>
            </a:fld>
            <a:endParaRPr lang="en-US" sz="1400" b="0">
              <a:latin typeface="Garamond" charset="0"/>
            </a:endParaRPr>
          </a:p>
        </p:txBody>
      </p:sp>
      <p:pic>
        <p:nvPicPr>
          <p:cNvPr id="151555" name="Picture 4" descr="13_5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28600"/>
            <a:ext cx="5076825" cy="545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2"/>
          <p:cNvSpPr>
            <a:spLocks noGrp="1" noChangeArrowheads="1"/>
          </p:cNvSpPr>
          <p:nvPr>
            <p:ph type="title"/>
          </p:nvPr>
        </p:nvSpPr>
        <p:spPr>
          <a:xfrm>
            <a:off x="0" y="6111875"/>
            <a:ext cx="8763000" cy="523875"/>
          </a:xfrm>
        </p:spPr>
        <p:txBody>
          <a:bodyPr rtlCol="0">
            <a:normAutofit/>
          </a:bodyPr>
          <a:lstStyle/>
          <a:p>
            <a:pPr fontAlgn="auto">
              <a:spcAft>
                <a:spcPts val="0"/>
              </a:spcAft>
              <a:defRPr/>
            </a:pPr>
            <a:r>
              <a:rPr lang="en-US" sz="1200" b="1" dirty="0" smtClean="0">
                <a:latin typeface="Garamond" charset="0"/>
              </a:rPr>
              <a:t>Figure 13-52  </a:t>
            </a:r>
            <a:r>
              <a:rPr lang="en-US" sz="1200" dirty="0" smtClean="0">
                <a:latin typeface="Garamond" charset="0"/>
              </a:rPr>
              <a:t>GERHARD OF COLOGNE, interior of Cologne Cathedral (looking east), Cologne, Germany, choir completed </a:t>
            </a:r>
            <a:r>
              <a:rPr lang="en-US" sz="1200" dirty="0" smtClean="0">
                <a:latin typeface="Garamond" charset="0"/>
              </a:rPr>
              <a:t>1322.12</a:t>
            </a:r>
            <a:endParaRPr lang="en-US" sz="1200" dirty="0" smtClean="0">
              <a:latin typeface="Garamond" charset="0"/>
            </a:endParaRPr>
          </a:p>
        </p:txBody>
      </p:sp>
      <p:sp>
        <p:nvSpPr>
          <p:cNvPr id="153602"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1B1E4B99-8DB8-4341-A7C7-40F78059048A}" type="slidenum">
              <a:rPr lang="en-US" sz="1400" b="0">
                <a:latin typeface="Garamond" charset="0"/>
              </a:rPr>
              <a:pPr/>
              <a:t>72</a:t>
            </a:fld>
            <a:endParaRPr lang="en-US" sz="1400" b="0">
              <a:latin typeface="Garamond" charset="0"/>
            </a:endParaRPr>
          </a:p>
        </p:txBody>
      </p:sp>
      <p:pic>
        <p:nvPicPr>
          <p:cNvPr id="153603" name="Picture 6" descr="18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13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381000" y="457200"/>
            <a:ext cx="8229600" cy="487363"/>
          </a:xfrm>
        </p:spPr>
        <p:txBody>
          <a:bodyPr/>
          <a:lstStyle/>
          <a:p>
            <a:pPr algn="l"/>
            <a:r>
              <a:rPr lang="en-US" sz="2400" b="1" dirty="0"/>
              <a:t>Cologne Cathedral</a:t>
            </a:r>
            <a:r>
              <a:rPr lang="en-US" sz="4000" dirty="0"/>
              <a:t> </a:t>
            </a:r>
          </a:p>
        </p:txBody>
      </p:sp>
      <p:pic>
        <p:nvPicPr>
          <p:cNvPr id="34825" name="Picture 9" descr="cologne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457200"/>
            <a:ext cx="1508125" cy="2209800"/>
          </a:xfrm>
          <a:prstGeom prst="rect">
            <a:avLst/>
          </a:prstGeom>
          <a:noFill/>
          <a:extLst>
            <a:ext uri="{909E8E84-426E-40dd-AFC4-6F175D3DCCD1}">
              <a14:hiddenFill xmlns:a14="http://schemas.microsoft.com/office/drawing/2010/main">
                <a:solidFill>
                  <a:srgbClr val="FFFFFF"/>
                </a:solidFill>
              </a14:hiddenFill>
            </a:ext>
          </a:extLst>
        </p:spPr>
      </p:pic>
      <p:pic>
        <p:nvPicPr>
          <p:cNvPr id="34828" name="Picture 12" descr="4465008_435b9767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57200"/>
            <a:ext cx="4076700" cy="3146425"/>
          </a:xfrm>
          <a:prstGeom prst="rect">
            <a:avLst/>
          </a:prstGeom>
          <a:noFill/>
          <a:extLst>
            <a:ext uri="{909E8E84-426E-40dd-AFC4-6F175D3DCCD1}">
              <a14:hiddenFill xmlns:a14="http://schemas.microsoft.com/office/drawing/2010/main">
                <a:solidFill>
                  <a:srgbClr val="FFFFFF"/>
                </a:solidFill>
              </a14:hiddenFill>
            </a:ext>
          </a:extLst>
        </p:spPr>
      </p:pic>
      <p:sp>
        <p:nvSpPr>
          <p:cNvPr id="34831" name="Rectangle 15"/>
          <p:cNvSpPr>
            <a:spLocks noChangeArrowheads="1"/>
          </p:cNvSpPr>
          <p:nvPr/>
        </p:nvSpPr>
        <p:spPr bwMode="auto">
          <a:xfrm>
            <a:off x="5410200" y="3810000"/>
            <a:ext cx="29146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dirty="0">
                <a:solidFill>
                  <a:schemeClr val="tx2"/>
                </a:solidFill>
              </a:rPr>
              <a:t>After the bombing - WWII</a:t>
            </a:r>
          </a:p>
        </p:txBody>
      </p:sp>
      <p:pic>
        <p:nvPicPr>
          <p:cNvPr id="34837" name="Picture 21" descr="Inside Cologne Cathedral">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b="8281"/>
          <a:stretch>
            <a:fillRect/>
          </a:stretch>
        </p:blipFill>
        <p:spPr bwMode="auto">
          <a:xfrm>
            <a:off x="304800" y="3124200"/>
            <a:ext cx="50292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786050"/>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2"/>
          <p:cNvSpPr>
            <a:spLocks noGrp="1" noChangeArrowheads="1"/>
          </p:cNvSpPr>
          <p:nvPr>
            <p:ph type="title"/>
          </p:nvPr>
        </p:nvSpPr>
        <p:spPr>
          <a:xfrm>
            <a:off x="0" y="5486400"/>
            <a:ext cx="2743200" cy="738188"/>
          </a:xfrm>
        </p:spPr>
        <p:txBody>
          <a:bodyPr rtlCol="0">
            <a:normAutofit/>
          </a:bodyPr>
          <a:lstStyle/>
          <a:p>
            <a:pPr fontAlgn="auto">
              <a:spcAft>
                <a:spcPts val="0"/>
              </a:spcAft>
              <a:defRPr/>
            </a:pPr>
            <a:r>
              <a:rPr lang="en-US" sz="1200" b="1" dirty="0" smtClean="0">
                <a:latin typeface="Garamond" charset="0"/>
              </a:rPr>
              <a:t>Figure 13-53</a:t>
            </a:r>
            <a:r>
              <a:rPr lang="en-US" sz="1200" dirty="0" smtClean="0">
                <a:latin typeface="Garamond" charset="0"/>
              </a:rPr>
              <a:t>  Interior of Saint Elizabeth (looking west), Marburg, Germany, 1235–1283. </a:t>
            </a:r>
          </a:p>
        </p:txBody>
      </p:sp>
      <p:sp>
        <p:nvSpPr>
          <p:cNvPr id="155650"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182EB29C-65F4-974C-8CB8-2ECF913B3739}" type="slidenum">
              <a:rPr lang="en-US" sz="1400" b="0">
                <a:latin typeface="Garamond" charset="0"/>
              </a:rPr>
              <a:pPr/>
              <a:t>74</a:t>
            </a:fld>
            <a:endParaRPr lang="en-US" sz="1400" b="0">
              <a:latin typeface="Garamond" charset="0"/>
            </a:endParaRPr>
          </a:p>
        </p:txBody>
      </p:sp>
      <p:pic>
        <p:nvPicPr>
          <p:cNvPr id="155651" name="Picture 3" descr=" 18-47.jpg                                                      0000AE99schmoopy                       BC89C2C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4788" y="0"/>
            <a:ext cx="59420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0" y="4876800"/>
            <a:ext cx="3200400" cy="1169988"/>
          </a:xfrm>
        </p:spPr>
        <p:txBody>
          <a:bodyPr rtlCol="0">
            <a:normAutofit/>
          </a:bodyPr>
          <a:lstStyle/>
          <a:p>
            <a:pPr fontAlgn="auto">
              <a:spcAft>
                <a:spcPts val="0"/>
              </a:spcAft>
              <a:defRPr/>
            </a:pPr>
            <a:r>
              <a:rPr lang="en-US" sz="1200" b="1" dirty="0" smtClean="0">
                <a:latin typeface="Garamond" charset="0"/>
              </a:rPr>
              <a:t>13-54  </a:t>
            </a:r>
            <a:r>
              <a:rPr lang="en-US" sz="1200" dirty="0" smtClean="0">
                <a:latin typeface="Garamond" charset="0"/>
              </a:rPr>
              <a:t>PETER PARLER, choir (looking east) of </a:t>
            </a:r>
            <a:r>
              <a:rPr lang="en-US" sz="1200" dirty="0" err="1" smtClean="0">
                <a:latin typeface="Garamond" charset="0"/>
              </a:rPr>
              <a:t>Heiligkreuzkirche</a:t>
            </a:r>
            <a:r>
              <a:rPr lang="en-US" sz="1200" dirty="0" smtClean="0">
                <a:latin typeface="Garamond" charset="0"/>
              </a:rPr>
              <a:t> (Church of the Holy Cross), </a:t>
            </a:r>
            <a:r>
              <a:rPr lang="en-US" sz="1200" dirty="0" err="1" smtClean="0">
                <a:latin typeface="Garamond" charset="0"/>
              </a:rPr>
              <a:t>Schwäbisch</a:t>
            </a:r>
            <a:r>
              <a:rPr lang="en-US" sz="1200" dirty="0" smtClean="0">
                <a:latin typeface="Garamond" charset="0"/>
              </a:rPr>
              <a:t> </a:t>
            </a:r>
            <a:r>
              <a:rPr lang="en-US" sz="1200" dirty="0" err="1" smtClean="0">
                <a:latin typeface="Garamond" charset="0"/>
              </a:rPr>
              <a:t>Gmünd</a:t>
            </a:r>
            <a:r>
              <a:rPr lang="en-US" sz="1200" dirty="0" smtClean="0">
                <a:latin typeface="Garamond" charset="0"/>
              </a:rPr>
              <a:t>, Germany, begun 1351.</a:t>
            </a:r>
            <a:br>
              <a:rPr lang="en-US" sz="1200" dirty="0" smtClean="0">
                <a:latin typeface="Garamond" charset="0"/>
              </a:rPr>
            </a:br>
            <a:endParaRPr lang="en-US" sz="1200" dirty="0" smtClean="0">
              <a:latin typeface="Garamond" charset="0"/>
            </a:endParaRPr>
          </a:p>
        </p:txBody>
      </p:sp>
      <p:sp>
        <p:nvSpPr>
          <p:cNvPr id="15769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021E5F5C-9A17-F749-9729-3BFEA7FD4273}" type="slidenum">
              <a:rPr lang="en-US" sz="1400" b="0">
                <a:latin typeface="Garamond" charset="0"/>
              </a:rPr>
              <a:pPr/>
              <a:t>75</a:t>
            </a:fld>
            <a:endParaRPr lang="en-US" sz="1400" b="0">
              <a:latin typeface="Garamond" charset="0"/>
            </a:endParaRPr>
          </a:p>
        </p:txBody>
      </p:sp>
      <p:pic>
        <p:nvPicPr>
          <p:cNvPr id="157699" name="Picture 6" descr="1847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0"/>
            <a:ext cx="4567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026"/>
          <p:cNvSpPr>
            <a:spLocks noGrp="1" noChangeArrowheads="1"/>
          </p:cNvSpPr>
          <p:nvPr>
            <p:ph type="title"/>
          </p:nvPr>
        </p:nvSpPr>
        <p:spPr/>
        <p:txBody>
          <a:bodyPr/>
          <a:lstStyle/>
          <a:p>
            <a:r>
              <a:rPr lang="en-US" sz="1200" b="1">
                <a:latin typeface="Garamond" charset="0"/>
              </a:rPr>
              <a:t>Figure 13-6</a:t>
            </a:r>
            <a:r>
              <a:rPr lang="en-US" sz="1200">
                <a:latin typeface="Garamond" charset="0"/>
              </a:rPr>
              <a:t>  Royal Portal, west facade, Chartres Cathedral, Chartres, France, ca. 1145–1155.</a:t>
            </a:r>
          </a:p>
        </p:txBody>
      </p:sp>
      <p:sp>
        <p:nvSpPr>
          <p:cNvPr id="16386"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26116787-2AA8-1F4A-AE0A-BD3C151D839D}" type="slidenum">
              <a:rPr lang="en-US" sz="1400" b="0">
                <a:latin typeface="Garamond" charset="0"/>
              </a:rPr>
              <a:pPr/>
              <a:t>8</a:t>
            </a:fld>
            <a:endParaRPr lang="en-US" sz="1400" b="0">
              <a:latin typeface="Garamond" charset="0"/>
            </a:endParaRPr>
          </a:p>
        </p:txBody>
      </p:sp>
      <p:pic>
        <p:nvPicPr>
          <p:cNvPr id="16387" name="Picture 1030" descr=" 18-05.jpg                                                      000000A3schmoopy                       00000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41463"/>
            <a:ext cx="9144000" cy="529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0" y="5486400"/>
            <a:ext cx="3657600" cy="954088"/>
          </a:xfrm>
        </p:spPr>
        <p:txBody>
          <a:bodyPr/>
          <a:lstStyle/>
          <a:p>
            <a:r>
              <a:rPr lang="en-US" sz="1200" b="1">
                <a:latin typeface="Garamond" charset="0"/>
              </a:rPr>
              <a:t>Figure 13-7</a:t>
            </a:r>
            <a:r>
              <a:rPr lang="en-US" sz="1200">
                <a:latin typeface="Garamond" charset="0"/>
              </a:rPr>
              <a:t>  Old Testament kings and queens, jamb statues, central doorway of Royal  Portal, Chartres Cathedral, Chartres, France, ca. 1145–1155.</a:t>
            </a:r>
          </a:p>
        </p:txBody>
      </p:sp>
      <p:sp>
        <p:nvSpPr>
          <p:cNvPr id="18434" name="Slide Number Placeholder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defRPr>
            </a:lvl2pPr>
            <a:lvl3pPr marL="1143000" indent="-228600">
              <a:defRPr sz="2400" b="1">
                <a:solidFill>
                  <a:schemeClr val="tx1"/>
                </a:solidFill>
                <a:latin typeface="Times" charset="0"/>
                <a:ea typeface="ＭＳ Ｐゴシック" charset="0"/>
              </a:defRPr>
            </a:lvl3pPr>
            <a:lvl4pPr marL="1600200" indent="-228600">
              <a:defRPr sz="2400" b="1">
                <a:solidFill>
                  <a:schemeClr val="tx1"/>
                </a:solidFill>
                <a:latin typeface="Times" charset="0"/>
                <a:ea typeface="ＭＳ Ｐゴシック" charset="0"/>
              </a:defRPr>
            </a:lvl4pPr>
            <a:lvl5pPr marL="2057400" indent="-228600">
              <a:defRPr sz="2400" b="1">
                <a:solidFill>
                  <a:schemeClr val="tx1"/>
                </a:solidFill>
                <a:latin typeface="Times" charset="0"/>
                <a:ea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defRPr>
            </a:lvl9pPr>
          </a:lstStyle>
          <a:p>
            <a:fld id="{E71BC90E-C113-4C4F-97F2-9DDBBA06D2EF}" type="slidenum">
              <a:rPr lang="en-US" sz="1400" b="0">
                <a:latin typeface="Garamond" charset="0"/>
              </a:rPr>
              <a:pPr/>
              <a:t>9</a:t>
            </a:fld>
            <a:endParaRPr lang="en-US" sz="1400" b="0">
              <a:latin typeface="Garamond" charset="0"/>
            </a:endParaRPr>
          </a:p>
        </p:txBody>
      </p:sp>
      <p:pic>
        <p:nvPicPr>
          <p:cNvPr id="18435" name="Picture 3" descr=" 18-06.jpg                                                      0000AE99schmoopy                       BC89C2C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0"/>
            <a:ext cx="5029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4704</TotalTime>
  <Words>2222</Words>
  <Application>Microsoft Macintosh PowerPoint</Application>
  <PresentationFormat>On-screen Show (4:3)</PresentationFormat>
  <Paragraphs>241</Paragraphs>
  <Slides>75</Slides>
  <Notes>64</Notes>
  <HiddenSlides>0</HiddenSlides>
  <MMClips>0</MMClips>
  <ScaleCrop>false</ScaleCrop>
  <HeadingPairs>
    <vt:vector size="4" baseType="variant">
      <vt:variant>
        <vt:lpstr>Theme</vt:lpstr>
      </vt:variant>
      <vt:variant>
        <vt:i4>1</vt:i4>
      </vt:variant>
      <vt:variant>
        <vt:lpstr>Slide Titles</vt:lpstr>
      </vt:variant>
      <vt:variant>
        <vt:i4>75</vt:i4>
      </vt:variant>
    </vt:vector>
  </HeadingPairs>
  <TitlesOfParts>
    <vt:vector size="76" baseType="lpstr">
      <vt:lpstr>Office Theme</vt:lpstr>
      <vt:lpstr>Gothic Europe</vt:lpstr>
      <vt:lpstr>Europe About 1200</vt:lpstr>
      <vt:lpstr>13-3A  West facade of the abbey church, Saint-Denis, France, 1135–1140. </vt:lpstr>
      <vt:lpstr>Figure 13-2  Ambulatory and radiating chapels, abbey church, Saint-Denis, France, 1140–1144.  </vt:lpstr>
      <vt:lpstr>PowerPoint Presentation</vt:lpstr>
      <vt:lpstr>Figure 13-4 Diagram (a) and drawings of rib vaults with semicircular (b) and pointed (c) arches.</vt:lpstr>
      <vt:lpstr>Figure 13-5 West facade, Chartres Cathedral, Chartres, France, ca. 1145-1155. </vt:lpstr>
      <vt:lpstr>Figure 13-6  Royal Portal, west facade, Chartres Cathedral, Chartres, France, ca. 1145–1155.</vt:lpstr>
      <vt:lpstr>Figure 13-7  Old Testament kings and queens, jamb statues, central doorway of Royal  Portal, Chartres Cathedral, Chartres, France, ca. 1145–1155.</vt:lpstr>
      <vt:lpstr>PowerPoint Presentation</vt:lpstr>
      <vt:lpstr>PowerPoint Presentation</vt:lpstr>
      <vt:lpstr>Figure 13-8  West facade of Laon Cathedral, Laon, France, begun ca. 1190.  </vt:lpstr>
      <vt:lpstr>Figure 13-9  Interior of Laon Cathedral (looking northeast), Laon, France, begun ca. 1190. </vt:lpstr>
      <vt:lpstr>PowerPoint Presentation</vt:lpstr>
      <vt:lpstr>Figure 13-10  Nave elevations of four French Gothic cathedrals at the same scale (after Louis Grodecki). </vt:lpstr>
      <vt:lpstr>PowerPoint Presentation</vt:lpstr>
      <vt:lpstr>Figure 13-11  Notre-Dame (looking north), Paris, France, begun 1163; nave and flying buttresses, ca. 1180–1200; remodeled after 1225.  1</vt:lpstr>
      <vt:lpstr>PowerPoint Presentation</vt:lpstr>
      <vt:lpstr>Quatrefoils                Trefoils                Gargoyles Notre Dame, Paris    &amp; Trefoil Arches  (rain gutters)</vt:lpstr>
      <vt:lpstr>Figure 13-12 Cutaway view of a typical French Gothic cathedral (John Burge). (1) pinnacle, (2) flying buttress, (3) vaulting web, (4) diagonal ribs, (5) transverse rib, (6) springing, (7) clerestory, (8) oculus, (9) lancet, (10) triforium, (11) nave arcade, (12) compound pier with responds.</vt:lpstr>
      <vt:lpstr>Figure 13-1 Aerial view of Chartres Cathedral (looking north), Chartres, France, as rebuilt after 1194. </vt:lpstr>
      <vt:lpstr>Figure 13-13  Plan of Chartres Cathedral, Chartres, France, as rebuilt after 1194 (after Paul Frankl).  </vt:lpstr>
      <vt:lpstr>Figure 13-14  Interior of Chartres Cathedral (looking east), Chartres, France, begun 1194.  </vt:lpstr>
      <vt:lpstr>PowerPoint Presentation</vt:lpstr>
      <vt:lpstr>PowerPoint Presentation</vt:lpstr>
      <vt:lpstr>13-15  Stonemasons and sculptors, detail of a stained-glass window in the northernmost radiating chapel in the ambulatory, Chartres Cathedral, Chartres, France, ca. 1200-1220</vt:lpstr>
      <vt:lpstr>Figure 13-16  Virgin and Child and angels (Notre Dame de la Belle Verrière), detail of a window in the choir of Chartres Cathedral, Chartres, France, ca. 1170, with 13th century side panels. Stained glass, full height 16’. </vt:lpstr>
      <vt:lpstr>Figure 13-17  Rose window and lancets, north transept, Chartres Cathedral, Chartres, France, ca. 1220. Stained glass, rose window 43’ in diameter.</vt:lpstr>
      <vt:lpstr>Figure 13-18A  Saints Martin, Jerome, and Gregory, jamb statues, Porch of the Confessors (right doorway), south transept, Chartres Cathedral, Chartres, France, ca. 1220–1230.  </vt:lpstr>
      <vt:lpstr>Figure 13-18  Saint Theodore, jamb statue, Porch of the Martyrs (left doorway), south transept, Chartres Cathedral, Chartres, France, ca. 1230.</vt:lpstr>
      <vt:lpstr>Figure 13-20  ROBERT DE LUZARCHES, THOMAS DE CORMONT, and RENAUD DE CORMONT, interior of Amiens Cathedral (looking east), Amiens, France, begun 1220.  </vt:lpstr>
      <vt:lpstr>Figure 13-21  ROBERT DE LUZARCHES, THOMAS DE CORMONT, AND RENAUD DE CORMONT, vaults, clerestory, and triforium of the choir of Amiens Cathedral, Amiens, France, begun 1220.  </vt:lpstr>
      <vt:lpstr>PowerPoint Presentation</vt:lpstr>
      <vt:lpstr>Figure 13-19  ROBERT DE LUZARCHES, THOMAS DE CORMONT, and RENAUD DE CORMONT, west facade of Amiens Cathedral, Amiens, France, begun 1220.  </vt:lpstr>
      <vt:lpstr>PowerPoint Presentation</vt:lpstr>
      <vt:lpstr>Figure 13-22  Christ (Beau Dieu), trumeau statue of central doorway, west facade, Amiens Cathedral, Amiens, France, ca. 1220–1235.  </vt:lpstr>
      <vt:lpstr>Figure 13-23  West facade of Reims Cathedral, Reims, France, ca. 1225–1290.  </vt:lpstr>
      <vt:lpstr>13-23A  Nave (looking west) of Reims Cathedral, Reims, France, begun 1211; west end ca. 1260–1290. </vt:lpstr>
      <vt:lpstr>PowerPoint Presentation</vt:lpstr>
      <vt:lpstr>Figure 13-24 Annunciation and Visitation, jamb statues of central doorway, west facade, Reims Cathedral, Reims, France, ca. 1230-1255</vt:lpstr>
      <vt:lpstr>Figure 13-25  Interior of the upper chapel, Sainte-Chapelle, Paris, France, 1243–1248.  </vt:lpstr>
      <vt:lpstr>PowerPoint Presentation</vt:lpstr>
      <vt:lpstr>Figure 13-26  Virgin and Child (Virgin of Paris), Notre-Dame, Paris, France, early fourteenth century.  </vt:lpstr>
      <vt:lpstr>Figure 13-27  West facade of Saint-Maclou, Rouen, France, ca. 1500–1514.</vt:lpstr>
      <vt:lpstr>Figure 13-28  Aerial view of the fortified town of Carcassonne, France. Bastions and towers, 12th–13th centuries, restored by EUGÈNE VIOLLET-LE-DUC in the 19th century.  </vt:lpstr>
      <vt:lpstr>Figure 13-29  Hall of the cloth guild, Bruges, Belgium, begun 1230.  </vt:lpstr>
      <vt:lpstr>Figure 13-31 VILLARD DE HONNECOURT, figures based on geometric shapes, folio 18 verso of a sketchbook, from Paris, France, ca. 1220-1235. Ink on vellum, 9 ¼” X 6”. Bibiliotheque Nationale, Paris.</vt:lpstr>
      <vt:lpstr>Figure 13-32 God as architect of the world, folio 1 verso of a moralized Bible, from Paris, France, ca. 1220-1230. Ink, tempera, and gold leaf on vellum, 1’ 1 ½” X 8 ¼”. Osterreichische Nationalbibliothek, Vienna.</vt:lpstr>
      <vt:lpstr>Figure 13-33  Blanche of Castile, Louis IX, and two monks, dedication page (folio 8 recto) of a moralized Bible, from Paris, France, 1226–1234. Ink, tempera, and gold leaf on vellum, 1’ 3” X 10 1/2”. Pierpont Morgan Library, New York. </vt:lpstr>
      <vt:lpstr>Figure 13-34  Abraham and the three angels, folio 7 verso of the Psalter of Saint Louis, from Paris, France, 1253–1270. Ink, tempera, and gold leaf on vellum, 5” X 3 1/2”. Bibliothèque Nationale, Paris.   </vt:lpstr>
      <vt:lpstr>Figure 13-35 MASTER HONORÉ, David anointed by Samuel and battle of David and Goliath, folio 7 verso of the Breviary of Philippe le Bel, from Paris, France, 1296. Ink and tempera on vellum, 7 7/8” X 4 7/8”. Bibliothèque Nationale, Paris.  </vt:lpstr>
      <vt:lpstr>Figure 13-36  JEAN PUCELLE, David before Saul, folio 24 verso of the Belleville Breviary, from Paris, France, ca. 1325. Ink and tempera on vellum, 9 1/2” X 6 3/4”. Bibliothèque Nationale, Paris.   </vt:lpstr>
      <vt:lpstr>13-36A  JEAN PUCELLE, Betrayal of Christ and Annunciation, folios 15 verso and 16 recto of the Hours of Jeanne d’Evreux, from Paris, France, ca. 1325–1328. Ink and tempera on vellum, each page 3 1/2" X 2 1/2". Metropolitan Museum of Art, New York (Cloisters Collection). </vt:lpstr>
      <vt:lpstr>Figure 13-37  Virgin of Jeanne d’Evreux, from the abbey church of Saint-Denis, France, 1339. Silver gilt and enamel, 2’ 3 1/2” high. Louvre, Paris.  </vt:lpstr>
      <vt:lpstr>13-38 The Castle of Love and knights jousting, lid of a jewelry casket, from Paris, France, ca. 1330-1350. Ivory and iron, 4 ½” X 9 ¾”. Walters Art Museum, Baltimore.</vt:lpstr>
      <vt:lpstr>Figure 13-39 Aerial view of Salisbury Cathedral, Salisbury, England, 1220–1258; west facade completed 1265; spire ca. 1320–1330.</vt:lpstr>
      <vt:lpstr>Figure 13-40  Plan of Salisbury Cathedral, Salisbury, England, 1220–1258.  </vt:lpstr>
      <vt:lpstr>Figure 13-41  Interior of Salisbury Cathedral (looking east), Salisbury, England, 1220–1258.  </vt:lpstr>
      <vt:lpstr>PowerPoint Presentation</vt:lpstr>
      <vt:lpstr>PowerPoint Presentation</vt:lpstr>
      <vt:lpstr>Salisbury – English Gothic                            Amiens – French Gothic</vt:lpstr>
      <vt:lpstr>Figure 13-42  Choir of Gloucester Cathedral (looking east), Gloucester, England, 1332–1357.</vt:lpstr>
      <vt:lpstr>Figure 13-43  ROBERT and WILLIAM VERTUE, fan vaults of the chapel of Henry VII, Westminster Abbey, London, England, 1503–1519.</vt:lpstr>
      <vt:lpstr>Figure 13-44  NICHOLAS OF VERDUN, sacrifice of Isaac, detail of the Klosterneuburg Altar, from the abbey church at Klosterneuburg, Austria, 1181. Gilded copper and enamel, 5 1/2” high. Stiftsmuseum, Klosterneuburg.  </vt:lpstr>
      <vt:lpstr>Figure 13-45  NICHOLAS OF VERDUN, Shrine of the Three Kings, from Cologne Cathedral, Cologne, Germany, begun ca. 1190. Silver, bronze, enamel, and gemstones, 5’ 8” X 6’ X 3’ 8”. Cathedral Treasury, Cologne.  </vt:lpstr>
      <vt:lpstr>Figure 13-46  Death of the Virgin, tympanum of left doorway, south transept, Strasbourg Cathedral, Strasbourg, France, ca. 1230.   </vt:lpstr>
      <vt:lpstr>13-47  NAUMBURG MASTER, Crucifixion, west choir screen of Naumburg Cathedral, Naumburg, Germany, ca. 1249–1255. </vt:lpstr>
      <vt:lpstr>Figure 13-48  NAUMBURG MASTER, Ekkehard and Uta, statues in the west choir, Naumburg Cathedral, Naumburg, Germany, ca. 1249–1255. Painted limestone, Ekkehard 6’ 2” high.   </vt:lpstr>
      <vt:lpstr>Figure 13-49  Equestrian portrait (Bamberg Rider), statue in the east choir, Bamberg Cathedral, Germany, ca. 1235–1240. Sandstone, 7’ 9” high.</vt:lpstr>
      <vt:lpstr>Figure 13-50  Virgin with the Dead Christ (Röttgen Pietà), from the Rhineland, Germany, ca. 1300–1325. Painted wood, 2’ 10 1/2” high. Rheinisches Landemuseum, Bonn. </vt:lpstr>
      <vt:lpstr>Figure 13-51  GERHARD OF COLOGNE, aerial view of Cologne Cathedral (looking northwest), Cologne, Germany, begun 1248; nave, facade, and towers completed 1880.  </vt:lpstr>
      <vt:lpstr>Figure 13-52  GERHARD OF COLOGNE, interior of Cologne Cathedral (looking east), Cologne, Germany, choir completed 1322.12</vt:lpstr>
      <vt:lpstr>Cologne Cathedral </vt:lpstr>
      <vt:lpstr>Figure 13-53  Interior of Saint Elizabeth (looking west), Marburg, Germany, 1235–1283. </vt:lpstr>
      <vt:lpstr>13-54  PETER PARLER, choir (looking east) of Heiligkreuzkirche (Church of the Holy Cross), Schwäbisch Gmünd, Germany, begun 1351. </vt:lpstr>
    </vt:vector>
  </TitlesOfParts>
  <Company>screw 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Tami McBroom</dc:creator>
  <cp:lastModifiedBy>Faculty &amp; Staff</cp:lastModifiedBy>
  <cp:revision>1548</cp:revision>
  <dcterms:created xsi:type="dcterms:W3CDTF">2011-07-13T14:08:10Z</dcterms:created>
  <dcterms:modified xsi:type="dcterms:W3CDTF">2014-11-13T23:02:58Z</dcterms:modified>
</cp:coreProperties>
</file>